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62" r:id="rId7"/>
    <p:sldId id="283" r:id="rId8"/>
    <p:sldId id="284" r:id="rId9"/>
    <p:sldId id="285" r:id="rId10"/>
    <p:sldId id="286" r:id="rId11"/>
    <p:sldId id="263" r:id="rId12"/>
    <p:sldId id="264" r:id="rId13"/>
    <p:sldId id="265" r:id="rId14"/>
    <p:sldId id="266" r:id="rId15"/>
    <p:sldId id="267" r:id="rId16"/>
    <p:sldId id="279" r:id="rId17"/>
    <p:sldId id="282" r:id="rId18"/>
    <p:sldId id="268" r:id="rId19"/>
    <p:sldId id="269" r:id="rId20"/>
    <p:sldId id="270" r:id="rId21"/>
    <p:sldId id="271" r:id="rId22"/>
    <p:sldId id="272" r:id="rId23"/>
    <p:sldId id="273" r:id="rId24"/>
    <p:sldId id="274" r:id="rId25"/>
    <p:sldId id="275" r:id="rId26"/>
    <p:sldId id="276" r:id="rId27"/>
    <p:sldId id="277" r:id="rId28"/>
    <p:sldId id="288" r:id="rId29"/>
    <p:sldId id="289" r:id="rId30"/>
    <p:sldId id="290" r:id="rId31"/>
    <p:sldId id="291" r:id="rId32"/>
    <p:sldId id="292" r:id="rId33"/>
    <p:sldId id="293" r:id="rId34"/>
    <p:sldId id="294" r:id="rId35"/>
    <p:sldId id="287"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27DB3-8329-4706-9EF4-ED76E1210F90}" type="datetimeFigureOut">
              <a:rPr lang="en-US" smtClean="0"/>
              <a:pPr/>
              <a:t>4/19/2010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D77AC-1EE5-4A4E-AABA-4943FAA8A2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ftr" sz="quarter" idx="4"/>
          </p:nvPr>
        </p:nvSpPr>
        <p:spPr>
          <a:noFill/>
        </p:spPr>
        <p:txBody>
          <a:bodyPr/>
          <a:lstStyle/>
          <a:p>
            <a:r>
              <a:rPr lang="en-US"/>
              <a:t>Tolerancing</a:t>
            </a:r>
          </a:p>
        </p:txBody>
      </p:sp>
      <p:sp>
        <p:nvSpPr>
          <p:cNvPr id="29699" name="Rectangle 3"/>
          <p:cNvSpPr>
            <a:spLocks noGrp="1" noChangeArrowheads="1"/>
          </p:cNvSpPr>
          <p:nvPr>
            <p:ph type="sldNum" sz="quarter" idx="5"/>
          </p:nvPr>
        </p:nvSpPr>
        <p:spPr>
          <a:noFill/>
        </p:spPr>
        <p:txBody>
          <a:bodyPr/>
          <a:lstStyle/>
          <a:p>
            <a:fld id="{A1B2AE75-20E0-4169-81C6-2E116BA6B68E}" type="slidenum">
              <a:rPr lang="en-US"/>
              <a:pPr/>
              <a:t>1</a:t>
            </a:fld>
            <a:endParaRPr lang="en-US"/>
          </a:p>
        </p:txBody>
      </p:sp>
      <p:sp>
        <p:nvSpPr>
          <p:cNvPr id="29700" name="Rectangle 2"/>
          <p:cNvSpPr>
            <a:spLocks noGrp="1" noRot="1" noChangeAspect="1" noChangeArrowheads="1" noTextEdit="1"/>
          </p:cNvSpPr>
          <p:nvPr>
            <p:ph type="sldImg"/>
          </p:nvPr>
        </p:nvSpPr>
        <p:spPr bwMode="auto">
          <a:xfrm>
            <a:off x="1136650" y="673100"/>
            <a:ext cx="4584700" cy="3438525"/>
          </a:xfrm>
          <a:prstGeom prst="rect">
            <a:avLst/>
          </a:prstGeom>
          <a:noFill/>
          <a:ln>
            <a:solidFill>
              <a:srgbClr val="000000"/>
            </a:solidFill>
            <a:miter lim="800000"/>
            <a:headEnd/>
            <a:tailEnd/>
          </a:ln>
        </p:spPr>
      </p:sp>
      <p:sp>
        <p:nvSpPr>
          <p:cNvPr id="29701" name="Rectangle 3"/>
          <p:cNvSpPr>
            <a:spLocks noGrp="1" noChangeArrowheads="1"/>
          </p:cNvSpPr>
          <p:nvPr>
            <p:ph type="body" idx="1"/>
          </p:nvPr>
        </p:nvSpPr>
        <p:spPr>
          <a:xfrm>
            <a:off x="894522" y="4335302"/>
            <a:ext cx="5068957" cy="4111063"/>
          </a:xfrm>
          <a:noFill/>
          <a:ln/>
        </p:spPr>
        <p:txBody>
          <a:bodyPr/>
          <a:lstStyle/>
          <a:p>
            <a:r>
              <a:rPr lang="en-US" b="1" dirty="0" smtClean="0"/>
              <a:t>*TWO PART LECTURE </a:t>
            </a:r>
          </a:p>
          <a:p>
            <a:r>
              <a:rPr lang="en-US" b="1" dirty="0" err="1" smtClean="0"/>
              <a:t>Objectives:Tolerancing</a:t>
            </a:r>
            <a:r>
              <a:rPr lang="en-US" b="1" dirty="0" smtClean="0"/>
              <a:t>, Control of Variability -  At the end of the session, students should be able to:	</a:t>
            </a:r>
          </a:p>
          <a:p>
            <a:pPr>
              <a:buFontTx/>
              <a:buChar char="•"/>
            </a:pPr>
            <a:r>
              <a:rPr lang="en-US" dirty="0" smtClean="0"/>
              <a:t>Define tolerance in engineering design	</a:t>
            </a:r>
          </a:p>
          <a:p>
            <a:pPr>
              <a:buFontTx/>
              <a:buChar char="•"/>
            </a:pPr>
            <a:r>
              <a:rPr lang="en-US" dirty="0" smtClean="0"/>
              <a:t>Recognize the different forms in which tolerances are expressed	</a:t>
            </a:r>
          </a:p>
          <a:p>
            <a:pPr>
              <a:buFontTx/>
              <a:buChar char="•"/>
            </a:pPr>
            <a:r>
              <a:rPr lang="en-US" dirty="0" smtClean="0"/>
              <a:t>Calculate tolerances for single parts	</a:t>
            </a:r>
          </a:p>
          <a:p>
            <a:pPr>
              <a:buFontTx/>
              <a:buChar char="•"/>
            </a:pPr>
            <a:r>
              <a:rPr lang="en-US" dirty="0" smtClean="0"/>
              <a:t>Identify types of fits and calculate tolerances/allowances in a multipart hole-shaft system</a:t>
            </a:r>
          </a:p>
          <a:p>
            <a:pPr>
              <a:buFontTx/>
              <a:buChar char="•"/>
            </a:pPr>
            <a:endParaRPr lang="en-US" dirty="0" smtClean="0"/>
          </a:p>
          <a:p>
            <a:r>
              <a:rPr lang="en-US" dirty="0" smtClean="0"/>
              <a:t>Allocate 30-minutes for Single Parts System and 10 minutes for More than Two Parts Systems </a:t>
            </a:r>
          </a:p>
          <a:p>
            <a:endParaRPr lang="en-US" dirty="0" smtClean="0"/>
          </a:p>
          <a:p>
            <a:r>
              <a:rPr lang="en-US" dirty="0" smtClean="0"/>
              <a:t>Note to all instructors:</a:t>
            </a:r>
          </a:p>
          <a:p>
            <a:r>
              <a:rPr lang="en-US" dirty="0" smtClean="0"/>
              <a:t>It could be emphasized that tolerances apply to all engineering disciplines – not just dimensions of drawings; examples are tolerances in resistances.</a:t>
            </a:r>
          </a:p>
          <a:p>
            <a:endParaRPr lang="en-US" dirty="0" smtClean="0"/>
          </a:p>
          <a:p>
            <a:r>
              <a:rPr lang="en-US" dirty="0" smtClean="0"/>
              <a:t>This chapter is an introduction to tolerances in general with engineering drawings as examples; if you use examples of tolerances in other engineering disciplines, please notify the College of Eng, so that it could be incorporated for future classes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ftr" sz="quarter" idx="4"/>
          </p:nvPr>
        </p:nvSpPr>
        <p:spPr>
          <a:noFill/>
        </p:spPr>
        <p:txBody>
          <a:bodyPr/>
          <a:lstStyle/>
          <a:p>
            <a:r>
              <a:rPr lang="en-US"/>
              <a:t>Tolerancing</a:t>
            </a:r>
          </a:p>
        </p:txBody>
      </p:sp>
      <p:sp>
        <p:nvSpPr>
          <p:cNvPr id="38915" name="Rectangle 3"/>
          <p:cNvSpPr>
            <a:spLocks noGrp="1" noChangeArrowheads="1"/>
          </p:cNvSpPr>
          <p:nvPr>
            <p:ph type="sldNum" sz="quarter" idx="5"/>
          </p:nvPr>
        </p:nvSpPr>
        <p:spPr>
          <a:noFill/>
        </p:spPr>
        <p:txBody>
          <a:bodyPr/>
          <a:lstStyle/>
          <a:p>
            <a:fld id="{C1BD3480-C1DD-4853-8938-6D4007FAFC24}" type="slidenum">
              <a:rPr lang="en-US"/>
              <a:pPr/>
              <a:t>14</a:t>
            </a:fld>
            <a:endParaRPr lang="en-US"/>
          </a:p>
        </p:txBody>
      </p:sp>
      <p:sp>
        <p:nvSpPr>
          <p:cNvPr id="3891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891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ftr" sz="quarter" idx="4"/>
          </p:nvPr>
        </p:nvSpPr>
        <p:spPr>
          <a:noFill/>
        </p:spPr>
        <p:txBody>
          <a:bodyPr/>
          <a:lstStyle/>
          <a:p>
            <a:r>
              <a:rPr lang="en-US"/>
              <a:t>Tolerancing</a:t>
            </a:r>
          </a:p>
        </p:txBody>
      </p:sp>
      <p:sp>
        <p:nvSpPr>
          <p:cNvPr id="39939" name="Rectangle 3"/>
          <p:cNvSpPr>
            <a:spLocks noGrp="1" noChangeArrowheads="1"/>
          </p:cNvSpPr>
          <p:nvPr>
            <p:ph type="sldNum" sz="quarter" idx="5"/>
          </p:nvPr>
        </p:nvSpPr>
        <p:spPr>
          <a:noFill/>
        </p:spPr>
        <p:txBody>
          <a:bodyPr/>
          <a:lstStyle/>
          <a:p>
            <a:fld id="{90EAA354-39EE-43A9-B35C-362840163DED}" type="slidenum">
              <a:rPr lang="en-US"/>
              <a:pPr/>
              <a:t>15</a:t>
            </a:fld>
            <a:endParaRPr lang="en-US"/>
          </a:p>
        </p:txBody>
      </p:sp>
      <p:sp>
        <p:nvSpPr>
          <p:cNvPr id="3994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941" name="Rectangle 3"/>
          <p:cNvSpPr>
            <a:spLocks noGrp="1" noChangeArrowheads="1"/>
          </p:cNvSpPr>
          <p:nvPr>
            <p:ph type="body" idx="1"/>
          </p:nvPr>
        </p:nvSpPr>
        <p:spPr>
          <a:noFill/>
          <a:ln/>
        </p:spPr>
        <p:txBody>
          <a:bodyPr/>
          <a:lstStyle/>
          <a:p>
            <a:r>
              <a:rPr lang="en-US" smtClean="0"/>
              <a:t>Note these terms are used with multiple parts.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1C2983-EBB4-4F23-8E21-93CB01694BD6}" type="slidenum">
              <a:rPr lang="en-US" smtClean="0">
                <a:cs typeface="Times New Roman" pitchFamily="18" charset="0"/>
              </a:rPr>
              <a:pPr/>
              <a:t>16</a:t>
            </a:fld>
            <a:endParaRPr lang="en-US" smtClean="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10F769-6BD8-4A11-A450-8643DC07D60B}" type="slidenum">
              <a:rPr lang="ar-BH" smtClean="0">
                <a:cs typeface="Times New Roman" pitchFamily="18" charset="0"/>
              </a:rPr>
              <a:pPr/>
              <a:t>17</a:t>
            </a:fld>
            <a:endParaRPr lang="en-US" smtClean="0">
              <a:cs typeface="Times New Roman" pitchFamily="18"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ftr" sz="quarter" idx="4"/>
          </p:nvPr>
        </p:nvSpPr>
        <p:spPr>
          <a:noFill/>
        </p:spPr>
        <p:txBody>
          <a:bodyPr/>
          <a:lstStyle/>
          <a:p>
            <a:r>
              <a:rPr lang="en-US"/>
              <a:t>Tolerancing</a:t>
            </a:r>
          </a:p>
        </p:txBody>
      </p:sp>
      <p:sp>
        <p:nvSpPr>
          <p:cNvPr id="40963" name="Rectangle 3"/>
          <p:cNvSpPr>
            <a:spLocks noGrp="1" noChangeArrowheads="1"/>
          </p:cNvSpPr>
          <p:nvPr>
            <p:ph type="sldNum" sz="quarter" idx="5"/>
          </p:nvPr>
        </p:nvSpPr>
        <p:spPr>
          <a:noFill/>
        </p:spPr>
        <p:txBody>
          <a:bodyPr/>
          <a:lstStyle/>
          <a:p>
            <a:fld id="{396DDB5E-BEDB-4349-ABCD-7FE048F7D745}" type="slidenum">
              <a:rPr lang="en-US"/>
              <a:pPr/>
              <a:t>18</a:t>
            </a:fld>
            <a:endParaRPr lang="en-US"/>
          </a:p>
        </p:txBody>
      </p:sp>
      <p:sp>
        <p:nvSpPr>
          <p:cNvPr id="4096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096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ftr" sz="quarter" idx="4"/>
          </p:nvPr>
        </p:nvSpPr>
        <p:spPr>
          <a:noFill/>
        </p:spPr>
        <p:txBody>
          <a:bodyPr/>
          <a:lstStyle/>
          <a:p>
            <a:r>
              <a:rPr lang="en-US"/>
              <a:t>Tolerancing</a:t>
            </a:r>
          </a:p>
        </p:txBody>
      </p:sp>
      <p:sp>
        <p:nvSpPr>
          <p:cNvPr id="41987" name="Rectangle 3"/>
          <p:cNvSpPr>
            <a:spLocks noGrp="1" noChangeArrowheads="1"/>
          </p:cNvSpPr>
          <p:nvPr>
            <p:ph type="sldNum" sz="quarter" idx="5"/>
          </p:nvPr>
        </p:nvSpPr>
        <p:spPr>
          <a:noFill/>
        </p:spPr>
        <p:txBody>
          <a:bodyPr/>
          <a:lstStyle/>
          <a:p>
            <a:fld id="{79244CE5-603F-41A8-B9A0-64ABF4A71BE2}" type="slidenum">
              <a:rPr lang="en-US"/>
              <a:pPr/>
              <a:t>19</a:t>
            </a:fld>
            <a:endParaRPr lang="en-US"/>
          </a:p>
        </p:txBody>
      </p:sp>
      <p:sp>
        <p:nvSpPr>
          <p:cNvPr id="41988" name="Rectangle 2"/>
          <p:cNvSpPr>
            <a:spLocks noGrp="1" noRot="1" noChangeAspect="1" noChangeArrowheads="1" noTextEdit="1"/>
          </p:cNvSpPr>
          <p:nvPr>
            <p:ph type="sldImg"/>
          </p:nvPr>
        </p:nvSpPr>
        <p:spPr bwMode="auto">
          <a:xfrm>
            <a:off x="1136650" y="673100"/>
            <a:ext cx="4584700" cy="3438525"/>
          </a:xfrm>
          <a:prstGeom prst="rect">
            <a:avLst/>
          </a:prstGeom>
          <a:noFill/>
          <a:ln>
            <a:solidFill>
              <a:srgbClr val="000000"/>
            </a:solidFill>
            <a:miter lim="800000"/>
            <a:headEnd/>
            <a:tailEnd/>
          </a:ln>
        </p:spPr>
      </p:sp>
      <p:sp>
        <p:nvSpPr>
          <p:cNvPr id="41989" name="Rectangle 3"/>
          <p:cNvSpPr>
            <a:spLocks noGrp="1" noChangeArrowheads="1"/>
          </p:cNvSpPr>
          <p:nvPr>
            <p:ph type="body" idx="1"/>
          </p:nvPr>
        </p:nvSpPr>
        <p:spPr>
          <a:xfrm>
            <a:off x="894522" y="4335302"/>
            <a:ext cx="5068957" cy="4111063"/>
          </a:xfrm>
          <a:noFill/>
          <a:ln/>
        </p:spPr>
        <p:txBody>
          <a:bodyPr/>
          <a:lstStyle/>
          <a:p>
            <a:r>
              <a:rPr lang="en-US" smtClean="0"/>
              <a:t>Relate the drawing here to the terms defined for multiple parts in slide 11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ftr" sz="quarter" idx="4"/>
          </p:nvPr>
        </p:nvSpPr>
        <p:spPr>
          <a:noFill/>
        </p:spPr>
        <p:txBody>
          <a:bodyPr/>
          <a:lstStyle/>
          <a:p>
            <a:r>
              <a:rPr lang="en-US"/>
              <a:t>Tolerancing</a:t>
            </a:r>
          </a:p>
        </p:txBody>
      </p:sp>
      <p:sp>
        <p:nvSpPr>
          <p:cNvPr id="43011" name="Rectangle 3"/>
          <p:cNvSpPr>
            <a:spLocks noGrp="1" noChangeArrowheads="1"/>
          </p:cNvSpPr>
          <p:nvPr>
            <p:ph type="sldNum" sz="quarter" idx="5"/>
          </p:nvPr>
        </p:nvSpPr>
        <p:spPr>
          <a:noFill/>
        </p:spPr>
        <p:txBody>
          <a:bodyPr/>
          <a:lstStyle/>
          <a:p>
            <a:fld id="{959743A8-DD95-421A-8228-F28B20CAF740}" type="slidenum">
              <a:rPr lang="en-US"/>
              <a:pPr/>
              <a:t>20</a:t>
            </a:fld>
            <a:endParaRPr lang="en-US"/>
          </a:p>
        </p:txBody>
      </p:sp>
      <p:sp>
        <p:nvSpPr>
          <p:cNvPr id="43012"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43013" name="Rectangle 3"/>
          <p:cNvSpPr>
            <a:spLocks noGrp="1" noChangeArrowheads="1"/>
          </p:cNvSpPr>
          <p:nvPr>
            <p:ph type="body" idx="1"/>
          </p:nvPr>
        </p:nvSpPr>
        <p:spPr>
          <a:xfrm>
            <a:off x="914711" y="4343089"/>
            <a:ext cx="5028579" cy="4115734"/>
          </a:xfrm>
          <a:noFill/>
          <a:ln/>
        </p:spPr>
        <p:txBody>
          <a:bodyPr/>
          <a:lstStyle/>
          <a:p>
            <a:r>
              <a:rPr lang="en-US" dirty="0" smtClean="0"/>
              <a:t>Instructor:</a:t>
            </a:r>
          </a:p>
          <a:p>
            <a:r>
              <a:rPr lang="en-US" dirty="0" smtClean="0"/>
              <a:t>Here is another way to look at how parts fit together.  In this illustration, the beige area represents the variation in size of one part and it is easy to see that on the left side we have a clearance fit where the smallest hole is larger than the largest shaft.  This is called a clearance fit.</a:t>
            </a:r>
          </a:p>
          <a:p>
            <a:endParaRPr lang="en-US" dirty="0" smtClean="0"/>
          </a:p>
          <a:p>
            <a:r>
              <a:rPr lang="en-US" dirty="0" smtClean="0"/>
              <a:t>The opposite is true on the other end.  This is a force fit, shrink fit or an interference fit.</a:t>
            </a:r>
          </a:p>
          <a:p>
            <a:endParaRPr lang="en-US" dirty="0" smtClean="0"/>
          </a:p>
          <a:p>
            <a:r>
              <a:rPr lang="en-US" dirty="0" smtClean="0"/>
              <a:t>Note the small print at the bottom:  Allowance always equals the smallest hole minus the largest shaft.  When you have an interference fit the allowance is negative.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ftr" sz="quarter" idx="4"/>
          </p:nvPr>
        </p:nvSpPr>
        <p:spPr>
          <a:noFill/>
        </p:spPr>
        <p:txBody>
          <a:bodyPr/>
          <a:lstStyle/>
          <a:p>
            <a:r>
              <a:rPr lang="en-US"/>
              <a:t>Tolerancing</a:t>
            </a:r>
          </a:p>
        </p:txBody>
      </p:sp>
      <p:sp>
        <p:nvSpPr>
          <p:cNvPr id="44035" name="Rectangle 3"/>
          <p:cNvSpPr>
            <a:spLocks noGrp="1" noChangeArrowheads="1"/>
          </p:cNvSpPr>
          <p:nvPr>
            <p:ph type="sldNum" sz="quarter" idx="5"/>
          </p:nvPr>
        </p:nvSpPr>
        <p:spPr>
          <a:noFill/>
        </p:spPr>
        <p:txBody>
          <a:bodyPr/>
          <a:lstStyle/>
          <a:p>
            <a:fld id="{316238EB-290A-41F4-89EF-10A64A387C51}" type="slidenum">
              <a:rPr lang="en-US"/>
              <a:pPr/>
              <a:t>21</a:t>
            </a:fld>
            <a:endParaRPr lang="en-US"/>
          </a:p>
        </p:txBody>
      </p:sp>
      <p:sp>
        <p:nvSpPr>
          <p:cNvPr id="44036"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44037" name="Rectangle 3"/>
          <p:cNvSpPr>
            <a:spLocks noGrp="1" noChangeArrowheads="1"/>
          </p:cNvSpPr>
          <p:nvPr>
            <p:ph type="body" idx="1"/>
          </p:nvPr>
        </p:nvSpPr>
        <p:spPr>
          <a:xfrm>
            <a:off x="914711" y="4343089"/>
            <a:ext cx="5028579" cy="4115734"/>
          </a:xfrm>
          <a:noFill/>
          <a:ln/>
        </p:spPr>
        <p:txBody>
          <a:bodyPr/>
          <a:lstStyle/>
          <a:p>
            <a:r>
              <a:rPr lang="en-US" dirty="0" smtClean="0"/>
              <a:t>Instructor:</a:t>
            </a:r>
          </a:p>
          <a:p>
            <a:r>
              <a:rPr lang="en-US" dirty="0" smtClean="0"/>
              <a:t>This figure is slightly different than the previous one.  Here they have put the smallest shaft on the left end and the largest shaft on the right side.  The shaft on the left clears by .003 inch while the one on the right interferes by .002 inch.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ftr" sz="quarter" idx="4"/>
          </p:nvPr>
        </p:nvSpPr>
        <p:spPr>
          <a:noFill/>
        </p:spPr>
        <p:txBody>
          <a:bodyPr/>
          <a:lstStyle/>
          <a:p>
            <a:r>
              <a:rPr lang="en-US"/>
              <a:t>Tolerancing</a:t>
            </a:r>
          </a:p>
        </p:txBody>
      </p:sp>
      <p:sp>
        <p:nvSpPr>
          <p:cNvPr id="45059" name="Rectangle 3"/>
          <p:cNvSpPr>
            <a:spLocks noGrp="1" noChangeArrowheads="1"/>
          </p:cNvSpPr>
          <p:nvPr>
            <p:ph type="sldNum" sz="quarter" idx="5"/>
          </p:nvPr>
        </p:nvSpPr>
        <p:spPr>
          <a:noFill/>
        </p:spPr>
        <p:txBody>
          <a:bodyPr/>
          <a:lstStyle/>
          <a:p>
            <a:fld id="{CB745F21-FE80-42C5-B48C-A34530FB4F52}" type="slidenum">
              <a:rPr lang="en-US"/>
              <a:pPr/>
              <a:t>22</a:t>
            </a:fld>
            <a:endParaRPr lang="en-US"/>
          </a:p>
        </p:txBody>
      </p:sp>
      <p:sp>
        <p:nvSpPr>
          <p:cNvPr id="45060"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45061" name="Rectangle 3"/>
          <p:cNvSpPr>
            <a:spLocks noGrp="1" noChangeArrowheads="1"/>
          </p:cNvSpPr>
          <p:nvPr>
            <p:ph type="body" idx="1"/>
          </p:nvPr>
        </p:nvSpPr>
        <p:spPr>
          <a:xfrm>
            <a:off x="914711" y="4343089"/>
            <a:ext cx="5028579" cy="4115734"/>
          </a:xfrm>
          <a:noFill/>
          <a:ln/>
        </p:spPr>
        <p:txBody>
          <a:bodyPr/>
          <a:lstStyle/>
          <a:p>
            <a:r>
              <a:rPr lang="en-US" dirty="0" smtClean="0"/>
              <a:t>Instructor:</a:t>
            </a:r>
          </a:p>
          <a:p>
            <a:r>
              <a:rPr lang="en-US" dirty="0" smtClean="0"/>
              <a:t>Here are the types of fits specified by ANSI.  The tables are found in the Appendices in most graphics books.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ftr" sz="quarter" idx="4"/>
          </p:nvPr>
        </p:nvSpPr>
        <p:spPr>
          <a:noFill/>
        </p:spPr>
        <p:txBody>
          <a:bodyPr/>
          <a:lstStyle/>
          <a:p>
            <a:r>
              <a:rPr lang="en-US"/>
              <a:t>Tolerancing</a:t>
            </a:r>
          </a:p>
        </p:txBody>
      </p:sp>
      <p:sp>
        <p:nvSpPr>
          <p:cNvPr id="46083" name="Rectangle 3"/>
          <p:cNvSpPr>
            <a:spLocks noGrp="1" noChangeArrowheads="1"/>
          </p:cNvSpPr>
          <p:nvPr>
            <p:ph type="sldNum" sz="quarter" idx="5"/>
          </p:nvPr>
        </p:nvSpPr>
        <p:spPr>
          <a:noFill/>
        </p:spPr>
        <p:txBody>
          <a:bodyPr/>
          <a:lstStyle/>
          <a:p>
            <a:fld id="{5B35F8CE-0C95-4DD1-9613-153F323E367B}" type="slidenum">
              <a:rPr lang="en-US"/>
              <a:pPr/>
              <a:t>23</a:t>
            </a:fld>
            <a:endParaRPr lang="en-US"/>
          </a:p>
        </p:txBody>
      </p:sp>
      <p:sp>
        <p:nvSpPr>
          <p:cNvPr id="46084"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46085" name="Rectangle 3"/>
          <p:cNvSpPr>
            <a:spLocks noGrp="1" noChangeArrowheads="1"/>
          </p:cNvSpPr>
          <p:nvPr>
            <p:ph type="body" idx="1"/>
          </p:nvPr>
        </p:nvSpPr>
        <p:spPr>
          <a:xfrm>
            <a:off x="914711" y="4343089"/>
            <a:ext cx="5028579" cy="4115734"/>
          </a:xfrm>
          <a:noFill/>
          <a:ln/>
        </p:spPr>
        <p:txBody>
          <a:bodyPr/>
          <a:lstStyle/>
          <a:p>
            <a:r>
              <a:rPr lang="en-US" dirty="0" smtClean="0"/>
              <a:t>Instructor:</a:t>
            </a:r>
          </a:p>
          <a:p>
            <a:r>
              <a:rPr lang="en-US" dirty="0" smtClean="0"/>
              <a:t>There needs to be some order to doing tolerances and in this case the choice was to make the smallest hole the basic size.  If the nominal size is given as a common fraction (1/2) then the basic size is .500 or .5000 depending on the type of fit.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ftr" sz="quarter" idx="4"/>
          </p:nvPr>
        </p:nvSpPr>
        <p:spPr>
          <a:noFill/>
        </p:spPr>
        <p:txBody>
          <a:bodyPr/>
          <a:lstStyle/>
          <a:p>
            <a:r>
              <a:rPr lang="en-US"/>
              <a:t>Tolerancing</a:t>
            </a:r>
          </a:p>
        </p:txBody>
      </p:sp>
      <p:sp>
        <p:nvSpPr>
          <p:cNvPr id="30723" name="Rectangle 3"/>
          <p:cNvSpPr>
            <a:spLocks noGrp="1" noChangeArrowheads="1"/>
          </p:cNvSpPr>
          <p:nvPr>
            <p:ph type="sldNum" sz="quarter" idx="5"/>
          </p:nvPr>
        </p:nvSpPr>
        <p:spPr>
          <a:noFill/>
        </p:spPr>
        <p:txBody>
          <a:bodyPr/>
          <a:lstStyle/>
          <a:p>
            <a:fld id="{F9861F77-4C76-4B08-911E-2471F3027622}" type="slidenum">
              <a:rPr lang="en-US"/>
              <a:pPr/>
              <a:t>2</a:t>
            </a:fld>
            <a:endParaRPr lang="en-US"/>
          </a:p>
        </p:txBody>
      </p:sp>
      <p:sp>
        <p:nvSpPr>
          <p:cNvPr id="3072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ftr" sz="quarter" idx="4"/>
          </p:nvPr>
        </p:nvSpPr>
        <p:spPr>
          <a:noFill/>
        </p:spPr>
        <p:txBody>
          <a:bodyPr/>
          <a:lstStyle/>
          <a:p>
            <a:r>
              <a:rPr lang="en-US"/>
              <a:t>Tolerancing</a:t>
            </a:r>
          </a:p>
        </p:txBody>
      </p:sp>
      <p:sp>
        <p:nvSpPr>
          <p:cNvPr id="47107" name="Rectangle 3"/>
          <p:cNvSpPr>
            <a:spLocks noGrp="1" noChangeArrowheads="1"/>
          </p:cNvSpPr>
          <p:nvPr>
            <p:ph type="sldNum" sz="quarter" idx="5"/>
          </p:nvPr>
        </p:nvSpPr>
        <p:spPr>
          <a:noFill/>
        </p:spPr>
        <p:txBody>
          <a:bodyPr/>
          <a:lstStyle/>
          <a:p>
            <a:fld id="{F234CD66-7068-403E-AD40-6E083055E052}" type="slidenum">
              <a:rPr lang="en-US"/>
              <a:pPr/>
              <a:t>24</a:t>
            </a:fld>
            <a:endParaRPr lang="en-US"/>
          </a:p>
        </p:txBody>
      </p:sp>
      <p:sp>
        <p:nvSpPr>
          <p:cNvPr id="47108" name="Rectangle 2"/>
          <p:cNvSpPr>
            <a:spLocks noGrp="1" noRot="1" noChangeAspect="1" noChangeArrowheads="1" noTextEdit="1"/>
          </p:cNvSpPr>
          <p:nvPr>
            <p:ph type="sldImg"/>
          </p:nvPr>
        </p:nvSpPr>
        <p:spPr bwMode="auto">
          <a:xfrm>
            <a:off x="1136650" y="673100"/>
            <a:ext cx="4584700" cy="3438525"/>
          </a:xfrm>
          <a:prstGeom prst="rect">
            <a:avLst/>
          </a:prstGeom>
          <a:noFill/>
          <a:ln>
            <a:solidFill>
              <a:srgbClr val="000000"/>
            </a:solidFill>
            <a:miter lim="800000"/>
            <a:headEnd/>
            <a:tailEnd/>
          </a:ln>
        </p:spPr>
      </p:sp>
      <p:sp>
        <p:nvSpPr>
          <p:cNvPr id="47109" name="Rectangle 3"/>
          <p:cNvSpPr>
            <a:spLocks noGrp="1" noChangeArrowheads="1"/>
          </p:cNvSpPr>
          <p:nvPr>
            <p:ph type="body" idx="1"/>
          </p:nvPr>
        </p:nvSpPr>
        <p:spPr>
          <a:xfrm>
            <a:off x="894522" y="4335302"/>
            <a:ext cx="5068957" cy="4111063"/>
          </a:xfrm>
          <a:noFill/>
          <a:ln/>
        </p:spPr>
        <p:txBody>
          <a:bodyPr/>
          <a:lstStyle/>
          <a:p>
            <a:r>
              <a:rPr lang="en-US" dirty="0" smtClean="0"/>
              <a:t>Most common system used in dimensioning is the Basic Hole system. These are important definitions, usually showing up on exams.</a:t>
            </a:r>
          </a:p>
          <a:p>
            <a:endParaRPr lang="en-US" dirty="0" smtClean="0"/>
          </a:p>
          <a:p>
            <a:r>
              <a:rPr lang="en-US" dirty="0" smtClean="0"/>
              <a:t>See generic definitions on slide.  We will do a general example and then do 1) English unit example and then metric example.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ftr" sz="quarter" idx="4"/>
          </p:nvPr>
        </p:nvSpPr>
        <p:spPr>
          <a:noFill/>
        </p:spPr>
        <p:txBody>
          <a:bodyPr/>
          <a:lstStyle/>
          <a:p>
            <a:r>
              <a:rPr lang="en-US"/>
              <a:t>Tolerancing</a:t>
            </a:r>
          </a:p>
        </p:txBody>
      </p:sp>
      <p:sp>
        <p:nvSpPr>
          <p:cNvPr id="48131" name="Rectangle 3"/>
          <p:cNvSpPr>
            <a:spLocks noGrp="1" noChangeArrowheads="1"/>
          </p:cNvSpPr>
          <p:nvPr>
            <p:ph type="sldNum" sz="quarter" idx="5"/>
          </p:nvPr>
        </p:nvSpPr>
        <p:spPr>
          <a:noFill/>
        </p:spPr>
        <p:txBody>
          <a:bodyPr/>
          <a:lstStyle/>
          <a:p>
            <a:fld id="{8444AFE5-719B-4E3B-B6AA-A831B411354D}" type="slidenum">
              <a:rPr lang="en-US"/>
              <a:pPr/>
              <a:t>25</a:t>
            </a:fld>
            <a:endParaRPr lang="en-US"/>
          </a:p>
        </p:txBody>
      </p:sp>
      <p:sp>
        <p:nvSpPr>
          <p:cNvPr id="48132" name="Rectangle 1026"/>
          <p:cNvSpPr>
            <a:spLocks noGrp="1" noRot="1" noChangeAspect="1" noChangeArrowheads="1" noTextEdit="1"/>
          </p:cNvSpPr>
          <p:nvPr>
            <p:ph type="sldImg"/>
          </p:nvPr>
        </p:nvSpPr>
        <p:spPr bwMode="auto">
          <a:xfrm>
            <a:off x="1136650" y="673100"/>
            <a:ext cx="4584700" cy="3438525"/>
          </a:xfrm>
          <a:prstGeom prst="rect">
            <a:avLst/>
          </a:prstGeom>
          <a:noFill/>
          <a:ln>
            <a:solidFill>
              <a:srgbClr val="000000"/>
            </a:solidFill>
            <a:miter lim="800000"/>
            <a:headEnd/>
            <a:tailEnd/>
          </a:ln>
        </p:spPr>
      </p:sp>
      <p:sp>
        <p:nvSpPr>
          <p:cNvPr id="48133" name="Rectangle 1027"/>
          <p:cNvSpPr>
            <a:spLocks noGrp="1" noChangeArrowheads="1"/>
          </p:cNvSpPr>
          <p:nvPr>
            <p:ph type="body" idx="1"/>
          </p:nvPr>
        </p:nvSpPr>
        <p:spPr>
          <a:xfrm>
            <a:off x="894522" y="4335302"/>
            <a:ext cx="5068957" cy="4111063"/>
          </a:xfrm>
          <a:noFill/>
          <a:ln/>
        </p:spPr>
        <p:txBody>
          <a:bodyPr/>
          <a:lstStyle/>
          <a:p>
            <a:pPr eaLnBrk="1" hangingPunct="1">
              <a:spcBef>
                <a:spcPct val="50000"/>
              </a:spcBef>
            </a:pPr>
            <a:r>
              <a:rPr lang="en-US" smtClean="0"/>
              <a:t>Cmin = Hmin – Smax</a:t>
            </a:r>
          </a:p>
          <a:p>
            <a:pPr eaLnBrk="1" hangingPunct="1">
              <a:spcBef>
                <a:spcPct val="50000"/>
              </a:spcBef>
            </a:pPr>
            <a:endParaRPr lang="en-US" smtClean="0"/>
          </a:p>
          <a:p>
            <a:pPr eaLnBrk="1" hangingPunct="1">
              <a:spcBef>
                <a:spcPct val="50000"/>
              </a:spcBef>
            </a:pPr>
            <a:r>
              <a:rPr lang="en-US" smtClean="0"/>
              <a:t>Cmin = .505 - .490 = .015</a:t>
            </a:r>
          </a:p>
          <a:p>
            <a:pPr eaLnBrk="1" hangingPunct="1">
              <a:spcBef>
                <a:spcPct val="50000"/>
              </a:spcBef>
            </a:pPr>
            <a:endParaRPr lang="en-US" smtClean="0"/>
          </a:p>
          <a:p>
            <a:pPr eaLnBrk="1" hangingPunct="1">
              <a:spcBef>
                <a:spcPct val="50000"/>
              </a:spcBef>
            </a:pPr>
            <a:r>
              <a:rPr lang="en-US" smtClean="0"/>
              <a:t>Type of Fit is Clearance</a:t>
            </a:r>
          </a:p>
          <a:p>
            <a:endParaRPr lang="en-US" smtClean="0"/>
          </a:p>
          <a:p>
            <a:r>
              <a:rPr lang="en-US" b="1" smtClean="0"/>
              <a:t>What is Cmax/ Cmin = 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ftr" sz="quarter" idx="4"/>
          </p:nvPr>
        </p:nvSpPr>
        <p:spPr>
          <a:noFill/>
        </p:spPr>
        <p:txBody>
          <a:bodyPr/>
          <a:lstStyle/>
          <a:p>
            <a:r>
              <a:rPr lang="en-US"/>
              <a:t>Tolerancing</a:t>
            </a:r>
          </a:p>
        </p:txBody>
      </p:sp>
      <p:sp>
        <p:nvSpPr>
          <p:cNvPr id="49155" name="Rectangle 3"/>
          <p:cNvSpPr>
            <a:spLocks noGrp="1" noChangeArrowheads="1"/>
          </p:cNvSpPr>
          <p:nvPr>
            <p:ph type="sldNum" sz="quarter" idx="5"/>
          </p:nvPr>
        </p:nvSpPr>
        <p:spPr>
          <a:noFill/>
        </p:spPr>
        <p:txBody>
          <a:bodyPr/>
          <a:lstStyle/>
          <a:p>
            <a:fld id="{03915D9F-CA40-4584-ADE4-4AD70B53AEFA}" type="slidenum">
              <a:rPr lang="en-US"/>
              <a:pPr/>
              <a:t>26</a:t>
            </a:fld>
            <a:endParaRPr lang="en-US"/>
          </a:p>
        </p:txBody>
      </p:sp>
      <p:sp>
        <p:nvSpPr>
          <p:cNvPr id="49156"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49157" name="Rectangle 3"/>
          <p:cNvSpPr>
            <a:spLocks noGrp="1" noChangeArrowheads="1"/>
          </p:cNvSpPr>
          <p:nvPr>
            <p:ph type="body" idx="1"/>
          </p:nvPr>
        </p:nvSpPr>
        <p:spPr>
          <a:xfrm>
            <a:off x="914711" y="4343089"/>
            <a:ext cx="5028579" cy="4115734"/>
          </a:xfrm>
          <a:noFill/>
          <a:ln/>
        </p:spPr>
        <p:txBody>
          <a:bodyPr/>
          <a:lstStyle/>
          <a:p>
            <a:r>
              <a:rPr lang="en-US" smtClean="0"/>
              <a:t>Instructor:</a:t>
            </a:r>
          </a:p>
          <a:p>
            <a:r>
              <a:rPr lang="en-US" smtClean="0"/>
              <a:t>In the metric system the nominal size is equal to the basic size given with the correct number of decimal places.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ftr" sz="quarter" idx="4"/>
          </p:nvPr>
        </p:nvSpPr>
        <p:spPr>
          <a:noFill/>
        </p:spPr>
        <p:txBody>
          <a:bodyPr/>
          <a:lstStyle/>
          <a:p>
            <a:r>
              <a:rPr lang="en-US"/>
              <a:t>Tolerancing</a:t>
            </a:r>
          </a:p>
        </p:txBody>
      </p:sp>
      <p:sp>
        <p:nvSpPr>
          <p:cNvPr id="50179" name="Rectangle 3"/>
          <p:cNvSpPr>
            <a:spLocks noGrp="1" noChangeArrowheads="1"/>
          </p:cNvSpPr>
          <p:nvPr>
            <p:ph type="sldNum" sz="quarter" idx="5"/>
          </p:nvPr>
        </p:nvSpPr>
        <p:spPr>
          <a:noFill/>
        </p:spPr>
        <p:txBody>
          <a:bodyPr/>
          <a:lstStyle/>
          <a:p>
            <a:fld id="{E155564A-0894-49F2-B99C-AC5377932E4A}" type="slidenum">
              <a:rPr lang="en-US"/>
              <a:pPr/>
              <a:t>27</a:t>
            </a:fld>
            <a:endParaRPr lang="en-US"/>
          </a:p>
        </p:txBody>
      </p:sp>
      <p:sp>
        <p:nvSpPr>
          <p:cNvPr id="50180"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50181" name="Rectangle 3"/>
          <p:cNvSpPr>
            <a:spLocks noGrp="1" noChangeArrowheads="1"/>
          </p:cNvSpPr>
          <p:nvPr>
            <p:ph type="body" idx="1"/>
          </p:nvPr>
        </p:nvSpPr>
        <p:spPr>
          <a:xfrm>
            <a:off x="914711" y="4343089"/>
            <a:ext cx="5028579" cy="4115734"/>
          </a:xfrm>
          <a:noFill/>
          <a:ln/>
        </p:spPr>
        <p:txBody>
          <a:bodyPr/>
          <a:lstStyle/>
          <a:p>
            <a:r>
              <a:rPr lang="en-US" dirty="0" smtClean="0"/>
              <a:t>Instructor:</a:t>
            </a:r>
          </a:p>
          <a:p>
            <a:r>
              <a:rPr lang="en-US" dirty="0" smtClean="0"/>
              <a:t>When working in the metric system they use a series of letters and numbers where the capital letters represent the hole and the lower case letters represent the shaft sizes.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ftr" sz="quarter" idx="4"/>
          </p:nvPr>
        </p:nvSpPr>
        <p:spPr>
          <a:noFill/>
        </p:spPr>
        <p:txBody>
          <a:bodyPr/>
          <a:lstStyle/>
          <a:p>
            <a:r>
              <a:rPr lang="en-US"/>
              <a:t>Tolerancing</a:t>
            </a:r>
          </a:p>
        </p:txBody>
      </p:sp>
      <p:sp>
        <p:nvSpPr>
          <p:cNvPr id="51203" name="Rectangle 3"/>
          <p:cNvSpPr>
            <a:spLocks noGrp="1" noChangeArrowheads="1"/>
          </p:cNvSpPr>
          <p:nvPr>
            <p:ph type="sldNum" sz="quarter" idx="5"/>
          </p:nvPr>
        </p:nvSpPr>
        <p:spPr>
          <a:noFill/>
        </p:spPr>
        <p:txBody>
          <a:bodyPr/>
          <a:lstStyle/>
          <a:p>
            <a:fld id="{657D66BA-3224-426B-AFE5-FB62002A19F3}" type="slidenum">
              <a:rPr lang="en-US"/>
              <a:pPr/>
              <a:t>36</a:t>
            </a:fld>
            <a:endParaRPr lang="en-US"/>
          </a:p>
        </p:txBody>
      </p:sp>
      <p:sp>
        <p:nvSpPr>
          <p:cNvPr id="51204"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51205" name="Rectangle 3"/>
          <p:cNvSpPr>
            <a:spLocks noGrp="1" noChangeArrowheads="1"/>
          </p:cNvSpPr>
          <p:nvPr>
            <p:ph type="body" idx="1"/>
          </p:nvPr>
        </p:nvSpPr>
        <p:spPr>
          <a:xfrm>
            <a:off x="914711" y="4343089"/>
            <a:ext cx="5028579" cy="4115734"/>
          </a:xfrm>
          <a:noFill/>
          <a:ln/>
        </p:spPr>
        <p:txBody>
          <a:bodyPr/>
          <a:lstStyle/>
          <a:p>
            <a:r>
              <a:rPr lang="en-US" smtClean="0"/>
              <a:t>Instructor:</a:t>
            </a:r>
          </a:p>
          <a:p>
            <a:r>
              <a:rPr lang="en-US" smtClean="0"/>
              <a:t>Here is an example done in the metric system.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ftr" sz="quarter" idx="4"/>
          </p:nvPr>
        </p:nvSpPr>
        <p:spPr>
          <a:noFill/>
        </p:spPr>
        <p:txBody>
          <a:bodyPr/>
          <a:lstStyle/>
          <a:p>
            <a:r>
              <a:rPr lang="en-US"/>
              <a:t>Tolerancing</a:t>
            </a:r>
          </a:p>
        </p:txBody>
      </p:sp>
      <p:sp>
        <p:nvSpPr>
          <p:cNvPr id="31747" name="Rectangle 3"/>
          <p:cNvSpPr>
            <a:spLocks noGrp="1" noChangeArrowheads="1"/>
          </p:cNvSpPr>
          <p:nvPr>
            <p:ph type="sldNum" sz="quarter" idx="5"/>
          </p:nvPr>
        </p:nvSpPr>
        <p:spPr>
          <a:noFill/>
        </p:spPr>
        <p:txBody>
          <a:bodyPr/>
          <a:lstStyle/>
          <a:p>
            <a:fld id="{B78725AD-5CF1-4EB8-92DF-D0C2EBD0AD76}" type="slidenum">
              <a:rPr lang="en-US"/>
              <a:pPr/>
              <a:t>3</a:t>
            </a:fld>
            <a:endParaRPr lang="en-US"/>
          </a:p>
        </p:txBody>
      </p:sp>
      <p:sp>
        <p:nvSpPr>
          <p:cNvPr id="3174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749" name="Rectangle 3"/>
          <p:cNvSpPr>
            <a:spLocks noGrp="1" noChangeArrowheads="1"/>
          </p:cNvSpPr>
          <p:nvPr>
            <p:ph type="body" idx="1"/>
          </p:nvPr>
        </p:nvSpPr>
        <p:spPr>
          <a:noFill/>
          <a:ln/>
        </p:spPr>
        <p:txBody>
          <a:bodyPr/>
          <a:lstStyle/>
          <a:p>
            <a:r>
              <a:rPr lang="en-US" smtClean="0"/>
              <a:t>A dimension is a single number.  It is not possible to cut an object </a:t>
            </a:r>
            <a:r>
              <a:rPr lang="en-US" i="1" smtClean="0"/>
              <a:t>exactly</a:t>
            </a:r>
            <a:r>
              <a:rPr lang="en-US" smtClean="0"/>
              <a:t> the length specified in the dimension, and often, it is not necessary to be very precise in the cutting.  Using precision equipment is very expensive, so if the cut does not have to be precise, the engineering should specify that.  It will save time and money.  </a:t>
            </a:r>
          </a:p>
          <a:p>
            <a:endParaRPr lang="en-US" smtClean="0"/>
          </a:p>
          <a:p>
            <a:r>
              <a:rPr lang="en-US" smtClean="0"/>
              <a:t>The person designing an object will indicate the upper and lower limits on each dimension so the machinist will know how precisely to cut the object.  The </a:t>
            </a:r>
            <a:r>
              <a:rPr lang="en-US" b="1" smtClean="0"/>
              <a:t>tolerance</a:t>
            </a:r>
            <a:r>
              <a:rPr lang="en-US" smtClean="0"/>
              <a:t> is the upper limit minus the lower limit.  The tolerance can be specified by giving two numbers, the upper limit and the lower limit, in the place where the dimension would normally be.  It can be specified by writing, for example, 2.00 +/- </a:t>
            </a:r>
            <a:r>
              <a:rPr lang="en-US" smtClean="0">
                <a:sym typeface="WP MathA" pitchFamily="2" charset="2"/>
              </a:rPr>
              <a:t></a:t>
            </a:r>
            <a:r>
              <a:rPr lang="en-US" smtClean="0"/>
              <a:t>.01.  If the tolerance is the same for every dimension on the object, the tolerance can be specified in a note such as GEN. TOL. </a:t>
            </a:r>
            <a:r>
              <a:rPr lang="en-US" smtClean="0">
                <a:sym typeface="WP MathA" pitchFamily="2" charset="2"/>
              </a:rPr>
              <a:t></a:t>
            </a:r>
            <a:r>
              <a:rPr lang="en-US" smtClean="0"/>
              <a:t> .02.  Such a note often appears in the title block. </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ftr" sz="quarter" idx="4"/>
          </p:nvPr>
        </p:nvSpPr>
        <p:spPr>
          <a:noFill/>
        </p:spPr>
        <p:txBody>
          <a:bodyPr/>
          <a:lstStyle/>
          <a:p>
            <a:r>
              <a:rPr lang="en-US"/>
              <a:t>Tolerancing</a:t>
            </a:r>
          </a:p>
        </p:txBody>
      </p:sp>
      <p:sp>
        <p:nvSpPr>
          <p:cNvPr id="32771" name="Rectangle 3"/>
          <p:cNvSpPr>
            <a:spLocks noGrp="1" noChangeArrowheads="1"/>
          </p:cNvSpPr>
          <p:nvPr>
            <p:ph type="sldNum" sz="quarter" idx="5"/>
          </p:nvPr>
        </p:nvSpPr>
        <p:spPr>
          <a:noFill/>
        </p:spPr>
        <p:txBody>
          <a:bodyPr/>
          <a:lstStyle/>
          <a:p>
            <a:fld id="{C4CA004B-4196-4CA8-96C4-D62F19F35D3C}" type="slidenum">
              <a:rPr lang="en-US"/>
              <a:pPr/>
              <a:t>4</a:t>
            </a:fld>
            <a:endParaRPr lang="en-US"/>
          </a:p>
        </p:txBody>
      </p:sp>
      <p:sp>
        <p:nvSpPr>
          <p:cNvPr id="32772" name="Rectangle 2"/>
          <p:cNvSpPr>
            <a:spLocks noGrp="1" noRot="1" noChangeAspect="1" noChangeArrowheads="1" noTextEdit="1"/>
          </p:cNvSpPr>
          <p:nvPr>
            <p:ph type="sldImg"/>
          </p:nvPr>
        </p:nvSpPr>
        <p:spPr bwMode="auto">
          <a:xfrm>
            <a:off x="1136650" y="673100"/>
            <a:ext cx="4584700" cy="3438525"/>
          </a:xfrm>
          <a:prstGeom prst="rect">
            <a:avLst/>
          </a:prstGeom>
          <a:noFill/>
          <a:ln>
            <a:solidFill>
              <a:srgbClr val="000000"/>
            </a:solidFill>
            <a:miter lim="800000"/>
            <a:headEnd/>
            <a:tailEnd/>
          </a:ln>
        </p:spPr>
      </p:sp>
      <p:sp>
        <p:nvSpPr>
          <p:cNvPr id="32773" name="Rectangle 3"/>
          <p:cNvSpPr>
            <a:spLocks noGrp="1" noChangeArrowheads="1"/>
          </p:cNvSpPr>
          <p:nvPr>
            <p:ph type="body" idx="1"/>
          </p:nvPr>
        </p:nvSpPr>
        <p:spPr>
          <a:xfrm>
            <a:off x="894522" y="4335302"/>
            <a:ext cx="5068957" cy="4111063"/>
          </a:xfrm>
          <a:noFill/>
          <a:ln/>
        </p:spPr>
        <p:txBody>
          <a:bodyPr/>
          <a:lstStyle/>
          <a:p>
            <a:r>
              <a:rPr lang="en-US" smtClean="0"/>
              <a:t>Limits of a dimension or the tolerance values are specified directly with the dimension.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ftr" sz="quarter" idx="4"/>
          </p:nvPr>
        </p:nvSpPr>
        <p:spPr>
          <a:noFill/>
        </p:spPr>
        <p:txBody>
          <a:bodyPr/>
          <a:lstStyle/>
          <a:p>
            <a:r>
              <a:rPr lang="en-US"/>
              <a:t>Tolerancing</a:t>
            </a:r>
          </a:p>
        </p:txBody>
      </p:sp>
      <p:sp>
        <p:nvSpPr>
          <p:cNvPr id="33795" name="Rectangle 3"/>
          <p:cNvSpPr>
            <a:spLocks noGrp="1" noChangeArrowheads="1"/>
          </p:cNvSpPr>
          <p:nvPr>
            <p:ph type="sldNum" sz="quarter" idx="5"/>
          </p:nvPr>
        </p:nvSpPr>
        <p:spPr>
          <a:noFill/>
        </p:spPr>
        <p:txBody>
          <a:bodyPr/>
          <a:lstStyle/>
          <a:p>
            <a:fld id="{56EC60DB-DCFC-4315-821E-91B323ECE36C}" type="slidenum">
              <a:rPr lang="en-US"/>
              <a:pPr/>
              <a:t>5</a:t>
            </a:fld>
            <a:endParaRPr lang="en-US"/>
          </a:p>
        </p:txBody>
      </p:sp>
      <p:sp>
        <p:nvSpPr>
          <p:cNvPr id="33796" name="Rectangle 2"/>
          <p:cNvSpPr>
            <a:spLocks noGrp="1" noRot="1" noChangeAspect="1" noChangeArrowheads="1" noTextEdit="1"/>
          </p:cNvSpPr>
          <p:nvPr>
            <p:ph type="sldImg"/>
          </p:nvPr>
        </p:nvSpPr>
        <p:spPr bwMode="auto">
          <a:xfrm>
            <a:off x="1136650" y="673100"/>
            <a:ext cx="4584700" cy="3438525"/>
          </a:xfrm>
          <a:prstGeom prst="rect">
            <a:avLst/>
          </a:prstGeom>
          <a:noFill/>
          <a:ln>
            <a:solidFill>
              <a:srgbClr val="000000"/>
            </a:solidFill>
            <a:miter lim="800000"/>
            <a:headEnd/>
            <a:tailEnd/>
          </a:ln>
        </p:spPr>
      </p:sp>
      <p:sp>
        <p:nvSpPr>
          <p:cNvPr id="33797" name="Rectangle 3"/>
          <p:cNvSpPr>
            <a:spLocks noGrp="1" noChangeArrowheads="1"/>
          </p:cNvSpPr>
          <p:nvPr>
            <p:ph type="body" idx="1"/>
          </p:nvPr>
        </p:nvSpPr>
        <p:spPr>
          <a:xfrm>
            <a:off x="894522" y="4335302"/>
            <a:ext cx="5068957" cy="4111063"/>
          </a:xfrm>
          <a:noFill/>
          <a:ln/>
        </p:spPr>
        <p:txBody>
          <a:bodyPr/>
          <a:lstStyle/>
          <a:p>
            <a:r>
              <a:rPr lang="en-US" smtClean="0"/>
              <a:t>Unilateral Dimensions vary only in one direction; Bilateral dimension vary in both dimensions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ftr" sz="quarter" idx="4"/>
          </p:nvPr>
        </p:nvSpPr>
        <p:spPr>
          <a:noFill/>
        </p:spPr>
        <p:txBody>
          <a:bodyPr/>
          <a:lstStyle/>
          <a:p>
            <a:r>
              <a:rPr lang="en-US"/>
              <a:t>Tolerancing</a:t>
            </a:r>
          </a:p>
        </p:txBody>
      </p:sp>
      <p:sp>
        <p:nvSpPr>
          <p:cNvPr id="34819" name="Rectangle 3"/>
          <p:cNvSpPr>
            <a:spLocks noGrp="1" noChangeArrowheads="1"/>
          </p:cNvSpPr>
          <p:nvPr>
            <p:ph type="sldNum" sz="quarter" idx="5"/>
          </p:nvPr>
        </p:nvSpPr>
        <p:spPr>
          <a:noFill/>
        </p:spPr>
        <p:txBody>
          <a:bodyPr/>
          <a:lstStyle/>
          <a:p>
            <a:fld id="{67E1ED2D-7867-45F8-8512-A44D04D180ED}" type="slidenum">
              <a:rPr lang="en-US"/>
              <a:pPr/>
              <a:t>6</a:t>
            </a:fld>
            <a:endParaRPr lang="en-US"/>
          </a:p>
        </p:txBody>
      </p:sp>
      <p:sp>
        <p:nvSpPr>
          <p:cNvPr id="3482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21" name="Rectangle 3"/>
          <p:cNvSpPr>
            <a:spLocks noGrp="1" noChangeArrowheads="1"/>
          </p:cNvSpPr>
          <p:nvPr>
            <p:ph type="body" idx="1"/>
          </p:nvPr>
        </p:nvSpPr>
        <p:spPr>
          <a:noFill/>
          <a:ln/>
        </p:spPr>
        <p:txBody>
          <a:bodyPr/>
          <a:lstStyle/>
          <a:p>
            <a:r>
              <a:rPr lang="en-US" smtClean="0"/>
              <a:t>Geometric dimensioning and tolerancing (GD&amp;T) is now used frequently in industry.      It is used to show how one part of an object is related to another.  For example, in the figure on this slide, it is important that the cylinder with the small diameter be concentric with the cylinder with the large diameter.  In other words, in order for this piece to fit properly into another piece, which perhaps is being made someplace else, the center of the small cylinder needs to be placed almost exactly in line with the center of the large cylinder.  We need a way to indicate how much distance can be tolerated between the center of the large cylinder and the center of the small cylinder.  This information is given in the feature control frame which has 3 boxes.  The first box on the left indicates that the feature being controlled is concentricity.   The middle box indicates how far apart the centers of the two circles can be – no more that 0.01.  The third box indicates that A is the reference.</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ftr" sz="quarter" idx="4"/>
          </p:nvPr>
        </p:nvSpPr>
        <p:spPr>
          <a:noFill/>
        </p:spPr>
        <p:txBody>
          <a:bodyPr/>
          <a:lstStyle/>
          <a:p>
            <a:r>
              <a:rPr lang="en-US"/>
              <a:t>Tolerancing</a:t>
            </a:r>
          </a:p>
        </p:txBody>
      </p:sp>
      <p:sp>
        <p:nvSpPr>
          <p:cNvPr id="35843" name="Rectangle 3"/>
          <p:cNvSpPr>
            <a:spLocks noGrp="1" noChangeArrowheads="1"/>
          </p:cNvSpPr>
          <p:nvPr>
            <p:ph type="sldNum" sz="quarter" idx="5"/>
          </p:nvPr>
        </p:nvSpPr>
        <p:spPr>
          <a:noFill/>
        </p:spPr>
        <p:txBody>
          <a:bodyPr/>
          <a:lstStyle/>
          <a:p>
            <a:fld id="{D9BBC2EC-E779-4057-BC24-2FFDFADE226D}" type="slidenum">
              <a:rPr lang="en-US"/>
              <a:pPr/>
              <a:t>11</a:t>
            </a:fld>
            <a:endParaRPr lang="en-US"/>
          </a:p>
        </p:txBody>
      </p:sp>
      <p:sp>
        <p:nvSpPr>
          <p:cNvPr id="3584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5" name="Rectangle 3"/>
          <p:cNvSpPr>
            <a:spLocks noGrp="1" noChangeArrowheads="1"/>
          </p:cNvSpPr>
          <p:nvPr>
            <p:ph type="body" idx="1"/>
          </p:nvPr>
        </p:nvSpPr>
        <p:spPr>
          <a:noFill/>
          <a:ln/>
        </p:spPr>
        <p:txBody>
          <a:bodyPr/>
          <a:lstStyle/>
          <a:p>
            <a:r>
              <a:rPr lang="en-US" smtClean="0"/>
              <a:t>Discuss the circled information with the students.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ftr" sz="quarter" idx="4"/>
          </p:nvPr>
        </p:nvSpPr>
        <p:spPr>
          <a:noFill/>
        </p:spPr>
        <p:txBody>
          <a:bodyPr/>
          <a:lstStyle/>
          <a:p>
            <a:r>
              <a:rPr lang="en-US"/>
              <a:t>Tolerancing</a:t>
            </a:r>
          </a:p>
        </p:txBody>
      </p:sp>
      <p:sp>
        <p:nvSpPr>
          <p:cNvPr id="36867" name="Rectangle 3"/>
          <p:cNvSpPr>
            <a:spLocks noGrp="1" noChangeArrowheads="1"/>
          </p:cNvSpPr>
          <p:nvPr>
            <p:ph type="sldNum" sz="quarter" idx="5"/>
          </p:nvPr>
        </p:nvSpPr>
        <p:spPr>
          <a:noFill/>
        </p:spPr>
        <p:txBody>
          <a:bodyPr/>
          <a:lstStyle/>
          <a:p>
            <a:fld id="{E4B6A9F0-93EA-4DD7-8879-814B196C9F0C}" type="slidenum">
              <a:rPr lang="en-US"/>
              <a:pPr/>
              <a:t>12</a:t>
            </a:fld>
            <a:endParaRPr lang="en-US"/>
          </a:p>
        </p:txBody>
      </p:sp>
      <p:sp>
        <p:nvSpPr>
          <p:cNvPr id="3686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ftr" sz="quarter" idx="4"/>
          </p:nvPr>
        </p:nvSpPr>
        <p:spPr>
          <a:noFill/>
        </p:spPr>
        <p:txBody>
          <a:bodyPr/>
          <a:lstStyle/>
          <a:p>
            <a:r>
              <a:rPr lang="en-US"/>
              <a:t>Tolerancing</a:t>
            </a:r>
          </a:p>
        </p:txBody>
      </p:sp>
      <p:sp>
        <p:nvSpPr>
          <p:cNvPr id="37891" name="Rectangle 3"/>
          <p:cNvSpPr>
            <a:spLocks noGrp="1" noChangeArrowheads="1"/>
          </p:cNvSpPr>
          <p:nvPr>
            <p:ph type="sldNum" sz="quarter" idx="5"/>
          </p:nvPr>
        </p:nvSpPr>
        <p:spPr>
          <a:noFill/>
        </p:spPr>
        <p:txBody>
          <a:bodyPr/>
          <a:lstStyle/>
          <a:p>
            <a:fld id="{70D09A76-5967-40F4-A485-A8BC305B95CF}" type="slidenum">
              <a:rPr lang="en-US"/>
              <a:pPr/>
              <a:t>13</a:t>
            </a:fld>
            <a:endParaRPr lang="en-US"/>
          </a:p>
        </p:txBody>
      </p:sp>
      <p:sp>
        <p:nvSpPr>
          <p:cNvPr id="3789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7893" name="Rectangle 3"/>
          <p:cNvSpPr>
            <a:spLocks noGrp="1" noChangeArrowheads="1"/>
          </p:cNvSpPr>
          <p:nvPr>
            <p:ph type="body" idx="1"/>
          </p:nvPr>
        </p:nvSpPr>
        <p:spPr>
          <a:noFill/>
          <a:ln/>
        </p:spPr>
        <p:txBody>
          <a:bodyPr/>
          <a:lstStyle/>
          <a:p>
            <a:r>
              <a:rPr lang="en-US" smtClean="0"/>
              <a:t>Note these terms apply to a single part.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274638" y="4475163"/>
            <a:ext cx="8512175" cy="1141412"/>
          </a:xfrm>
        </p:spPr>
        <p:txBody>
          <a:bodyPr/>
          <a:lstStyle>
            <a:lvl1pPr>
              <a:defRPr sz="4000"/>
            </a:lvl1pPr>
          </a:lstStyle>
          <a:p>
            <a:r>
              <a:rPr lang="en-US"/>
              <a:t>Click to edit Master title style</a:t>
            </a:r>
          </a:p>
        </p:txBody>
      </p:sp>
      <p:sp>
        <p:nvSpPr>
          <p:cNvPr id="133123" name="Rectangle 3"/>
          <p:cNvSpPr>
            <a:spLocks noGrp="1" noChangeArrowheads="1"/>
          </p:cNvSpPr>
          <p:nvPr>
            <p:ph type="subTitle" idx="1"/>
          </p:nvPr>
        </p:nvSpPr>
        <p:spPr>
          <a:xfrm>
            <a:off x="274638" y="5645150"/>
            <a:ext cx="5354637" cy="1101725"/>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BE01EF9-2ABA-4E7E-B828-BE529A622E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56942-1AB6-46FB-90B4-F2CAB395BA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5000" y="68263"/>
            <a:ext cx="2008188"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0438" y="68263"/>
            <a:ext cx="5872162"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BE907-EA3E-44FD-B2D1-34C014801B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82E85-3D41-44FA-97E4-BFC1FDC436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DF17C1-E917-41BF-846F-8C63E1A736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6813" y="1514475"/>
            <a:ext cx="383698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514475"/>
            <a:ext cx="3836988"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0D4E81-CBED-452E-841F-535DA0BFD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9A248-106A-4C04-9EF2-E06375E292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5C1337-47C3-43DF-8460-C270B09B01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FD7671-28A6-42F9-BBDF-0F0E9E480F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7DB73B-1B89-4456-BAD0-59383074E1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9A4D92-F6B2-4C4E-89F6-530DCB747F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60438" y="68263"/>
            <a:ext cx="8032750" cy="11445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166813" y="1514475"/>
            <a:ext cx="7826375" cy="475138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0" name="Rectangle 4"/>
          <p:cNvSpPr>
            <a:spLocks noGrp="1" noChangeArrowheads="1"/>
          </p:cNvSpPr>
          <p:nvPr>
            <p:ph type="dt" sz="half" idx="2"/>
          </p:nvPr>
        </p:nvSpPr>
        <p:spPr bwMode="auto">
          <a:xfrm>
            <a:off x="7410450" y="6538913"/>
            <a:ext cx="1181100" cy="3190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300"/>
            </a:lvl1pPr>
          </a:lstStyle>
          <a:p>
            <a:pPr>
              <a:defRPr/>
            </a:pPr>
            <a:endParaRPr lang="en-US"/>
          </a:p>
        </p:txBody>
      </p:sp>
      <p:sp>
        <p:nvSpPr>
          <p:cNvPr id="132101" name="Rectangle 5"/>
          <p:cNvSpPr>
            <a:spLocks noGrp="1" noChangeArrowheads="1"/>
          </p:cNvSpPr>
          <p:nvPr>
            <p:ph type="ftr" sz="quarter" idx="3"/>
          </p:nvPr>
        </p:nvSpPr>
        <p:spPr bwMode="auto">
          <a:xfrm>
            <a:off x="4530725" y="6540500"/>
            <a:ext cx="2894013" cy="3175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300"/>
            </a:lvl1pPr>
          </a:lstStyle>
          <a:p>
            <a:pPr>
              <a:defRPr/>
            </a:pPr>
            <a:endParaRPr lang="en-US"/>
          </a:p>
        </p:txBody>
      </p:sp>
      <p:sp>
        <p:nvSpPr>
          <p:cNvPr id="132102" name="Rectangle 6"/>
          <p:cNvSpPr>
            <a:spLocks noGrp="1" noChangeArrowheads="1"/>
          </p:cNvSpPr>
          <p:nvPr>
            <p:ph type="sldNum" sz="quarter" idx="4"/>
          </p:nvPr>
        </p:nvSpPr>
        <p:spPr bwMode="auto">
          <a:xfrm>
            <a:off x="8577263" y="6540500"/>
            <a:ext cx="563562" cy="3175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300"/>
            </a:lvl1pPr>
          </a:lstStyle>
          <a:p>
            <a:pPr>
              <a:defRPr/>
            </a:pPr>
            <a:fld id="{8AEFC3FC-5DA5-418E-B07C-FC3EBC0DE1ED}" type="slidenum">
              <a:rPr lang="en-US"/>
              <a:pPr>
                <a:defRPr/>
              </a:pPr>
              <a:t>‹#›</a:t>
            </a:fld>
            <a:endParaRPr lang="en-US"/>
          </a:p>
        </p:txBody>
      </p:sp>
      <p:sp>
        <p:nvSpPr>
          <p:cNvPr id="132103" name="Text Box 7"/>
          <p:cNvSpPr txBox="1">
            <a:spLocks noChangeArrowheads="1"/>
          </p:cNvSpPr>
          <p:nvPr userDrawn="1"/>
        </p:nvSpPr>
        <p:spPr bwMode="auto">
          <a:xfrm>
            <a:off x="0" y="6491288"/>
            <a:ext cx="1143000" cy="336550"/>
          </a:xfrm>
          <a:prstGeom prst="rect">
            <a:avLst/>
          </a:prstGeom>
          <a:noFill/>
          <a:ln w="9525">
            <a:noFill/>
            <a:miter lim="800000"/>
            <a:headEnd/>
            <a:tailEnd/>
          </a:ln>
          <a:effectLst/>
        </p:spPr>
        <p:txBody>
          <a:bodyPr>
            <a:spAutoFit/>
          </a:bodyPr>
          <a:lstStyle/>
          <a:p>
            <a:pPr>
              <a:spcBef>
                <a:spcPct val="50000"/>
              </a:spcBef>
              <a:defRPr/>
            </a:pPr>
            <a:fld id="{668CDD8B-059A-40F8-9C93-5453A47617E9}" type="slidenum">
              <a:rPr lang="en-US" sz="1600" b="1"/>
              <a:pPr>
                <a:spcBef>
                  <a:spcPct val="50000"/>
                </a:spcBef>
                <a:defRPr/>
              </a:pPr>
              <a:t>‹#›</a:t>
            </a:fld>
            <a:r>
              <a:rPr lang="en-US" sz="1600" b="1"/>
              <a:t> of 30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0" y="2286000"/>
            <a:ext cx="5638800" cy="1981200"/>
          </a:xfrm>
        </p:spPr>
        <p:txBody>
          <a:bodyPr>
            <a:normAutofit/>
          </a:bodyPr>
          <a:lstStyle/>
          <a:p>
            <a:pPr eaLnBrk="1" hangingPunct="1"/>
            <a:r>
              <a:rPr lang="en-US" sz="4400" b="1" u="sng" dirty="0" smtClean="0">
                <a:solidFill>
                  <a:srgbClr val="FF0000"/>
                </a:solidFill>
              </a:rPr>
              <a:t>Fits and Tolerances</a:t>
            </a:r>
          </a:p>
        </p:txBody>
      </p:sp>
      <p:sp>
        <p:nvSpPr>
          <p:cNvPr id="7170" name="Slide Number Placeholder 3"/>
          <p:cNvSpPr>
            <a:spLocks noGrp="1"/>
          </p:cNvSpPr>
          <p:nvPr>
            <p:ph type="sldNum" sz="quarter" idx="12"/>
          </p:nvPr>
        </p:nvSpPr>
        <p:spPr>
          <a:noFill/>
        </p:spPr>
        <p:txBody>
          <a:bodyPr/>
          <a:lstStyle/>
          <a:p>
            <a:fld id="{1A88755D-E153-4F2A-BD83-86F43FCCA11E}"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Feature Control Frame</a:t>
            </a:r>
          </a:p>
        </p:txBody>
      </p:sp>
      <p:pic>
        <p:nvPicPr>
          <p:cNvPr id="15363" name="Picture 3" descr="Tframe1.tif                                                    00046D85Technica                       B3F30E1E:"/>
          <p:cNvPicPr>
            <a:picLocks noChangeAspect="1" noChangeArrowheads="1"/>
          </p:cNvPicPr>
          <p:nvPr/>
        </p:nvPicPr>
        <p:blipFill>
          <a:blip r:embed="rId2" cstate="print"/>
          <a:srcRect b="17772"/>
          <a:stretch>
            <a:fillRect/>
          </a:stretch>
        </p:blipFill>
        <p:spPr bwMode="auto">
          <a:xfrm>
            <a:off x="1195388" y="2978150"/>
            <a:ext cx="3529012" cy="3270250"/>
          </a:xfrm>
          <a:prstGeom prst="rect">
            <a:avLst/>
          </a:prstGeom>
          <a:noFill/>
          <a:ln w="9525">
            <a:noFill/>
            <a:miter lim="800000"/>
            <a:headEnd/>
            <a:tailEnd/>
          </a:ln>
        </p:spPr>
      </p:pic>
      <p:pic>
        <p:nvPicPr>
          <p:cNvPr id="15364" name="Picture 4" descr="Tframe2.tif                                                    00046D85Technica                       B3F30E1E:"/>
          <p:cNvPicPr>
            <a:picLocks noChangeAspect="1" noChangeArrowheads="1"/>
          </p:cNvPicPr>
          <p:nvPr/>
        </p:nvPicPr>
        <p:blipFill>
          <a:blip r:embed="rId3" cstate="print"/>
          <a:srcRect b="18462"/>
          <a:stretch>
            <a:fillRect/>
          </a:stretch>
        </p:blipFill>
        <p:spPr bwMode="auto">
          <a:xfrm>
            <a:off x="5029200" y="2971800"/>
            <a:ext cx="3402013" cy="3276600"/>
          </a:xfrm>
          <a:prstGeom prst="rect">
            <a:avLst/>
          </a:prstGeom>
          <a:noFill/>
          <a:ln w="9525">
            <a:noFill/>
            <a:miter lim="800000"/>
            <a:headEnd/>
            <a:tailEnd/>
          </a:ln>
        </p:spPr>
      </p:pic>
      <p:sp>
        <p:nvSpPr>
          <p:cNvPr id="15365" name="Text Box 5"/>
          <p:cNvSpPr txBox="1">
            <a:spLocks noChangeArrowheads="1"/>
          </p:cNvSpPr>
          <p:nvPr/>
        </p:nvSpPr>
        <p:spPr bwMode="auto">
          <a:xfrm>
            <a:off x="1050925" y="1471613"/>
            <a:ext cx="4854575" cy="1155700"/>
          </a:xfrm>
          <a:prstGeom prst="rect">
            <a:avLst/>
          </a:prstGeom>
          <a:noFill/>
          <a:ln w="9525">
            <a:noFill/>
            <a:miter lim="800000"/>
            <a:headEnd/>
            <a:tailEnd/>
          </a:ln>
        </p:spPr>
        <p:txBody>
          <a:bodyPr wrap="none">
            <a:spAutoFit/>
          </a:bodyPr>
          <a:lstStyle/>
          <a:p>
            <a:r>
              <a:rPr lang="en-US" sz="1400"/>
              <a:t>A geometric tolerance is prescribed using a feature control frame.</a:t>
            </a:r>
          </a:p>
          <a:p>
            <a:r>
              <a:rPr lang="en-US" sz="1400"/>
              <a:t>It has three components:</a:t>
            </a:r>
          </a:p>
          <a:p>
            <a:r>
              <a:rPr lang="en-US" sz="1400"/>
              <a:t>	1. the tolerance symbol,</a:t>
            </a:r>
          </a:p>
          <a:p>
            <a:r>
              <a:rPr lang="en-US" sz="1400"/>
              <a:t>	2. the tolerance value,</a:t>
            </a:r>
          </a:p>
          <a:p>
            <a:r>
              <a:rPr lang="en-US" sz="1400"/>
              <a:t>	3. the datum labels for the reference frame.</a:t>
            </a:r>
          </a:p>
        </p:txBody>
      </p:sp>
      <p:sp>
        <p:nvSpPr>
          <p:cNvPr id="6" name="Slide Number Placeholder 5"/>
          <p:cNvSpPr>
            <a:spLocks noGrp="1"/>
          </p:cNvSpPr>
          <p:nvPr>
            <p:ph type="sldNum" sz="quarter" idx="12"/>
          </p:nvPr>
        </p:nvSpPr>
        <p:spPr/>
        <p:txBody>
          <a:bodyPr/>
          <a:lstStyle/>
          <a:p>
            <a:pPr>
              <a:defRPr/>
            </a:pPr>
            <a:fld id="{DC3427A6-A12D-40E5-B83B-50D3A5445B67}" type="slidenum">
              <a:rPr lang="ar-SA"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914400" y="76200"/>
            <a:ext cx="8763000" cy="1143000"/>
          </a:xfrm>
        </p:spPr>
        <p:txBody>
          <a:bodyPr/>
          <a:lstStyle/>
          <a:p>
            <a:pPr eaLnBrk="1" hangingPunct="1"/>
            <a:r>
              <a:rPr lang="en-US" sz="3200" dirty="0" smtClean="0"/>
              <a:t>Tolerance Specifications in Title Block</a:t>
            </a:r>
          </a:p>
        </p:txBody>
      </p:sp>
      <p:sp>
        <p:nvSpPr>
          <p:cNvPr id="13314" name="Slide Number Placeholder 2"/>
          <p:cNvSpPr>
            <a:spLocks noGrp="1"/>
          </p:cNvSpPr>
          <p:nvPr>
            <p:ph type="sldNum" sz="quarter" idx="12"/>
          </p:nvPr>
        </p:nvSpPr>
        <p:spPr>
          <a:noFill/>
        </p:spPr>
        <p:txBody>
          <a:bodyPr/>
          <a:lstStyle/>
          <a:p>
            <a:fld id="{FBEDFDFA-D37E-41B4-AEF0-04C4DA1723D7}" type="slidenum">
              <a:rPr lang="en-US"/>
              <a:pPr/>
              <a:t>11</a:t>
            </a:fld>
            <a:endParaRPr lang="en-US"/>
          </a:p>
        </p:txBody>
      </p:sp>
      <p:sp>
        <p:nvSpPr>
          <p:cNvPr id="13316" name="Text Box 3"/>
          <p:cNvSpPr txBox="1">
            <a:spLocks noChangeArrowheads="1"/>
          </p:cNvSpPr>
          <p:nvPr/>
        </p:nvSpPr>
        <p:spPr bwMode="auto">
          <a:xfrm>
            <a:off x="914400" y="4419600"/>
            <a:ext cx="3733800" cy="1323439"/>
          </a:xfrm>
          <a:prstGeom prst="rect">
            <a:avLst/>
          </a:prstGeom>
          <a:noFill/>
          <a:ln w="12700">
            <a:noFill/>
            <a:miter lim="800000"/>
            <a:headEnd type="none" w="sm" len="sm"/>
            <a:tailEnd type="none" w="sm" len="sm"/>
          </a:ln>
        </p:spPr>
        <p:txBody>
          <a:bodyPr wrap="square">
            <a:spAutoFit/>
          </a:bodyPr>
          <a:lstStyle/>
          <a:p>
            <a:pPr>
              <a:spcBef>
                <a:spcPct val="50000"/>
              </a:spcBef>
            </a:pPr>
            <a:r>
              <a:rPr lang="en-US" sz="2000" dirty="0"/>
              <a:t>General tolerance  note specifies the tolerance for all unspecified </a:t>
            </a:r>
            <a:r>
              <a:rPr lang="en-US" sz="2000" dirty="0" smtClean="0"/>
              <a:t>tolerance </a:t>
            </a:r>
            <a:r>
              <a:rPr lang="en-US" sz="2000" dirty="0"/>
              <a:t>dimensions.</a:t>
            </a:r>
          </a:p>
        </p:txBody>
      </p:sp>
      <p:pic>
        <p:nvPicPr>
          <p:cNvPr id="13317" name="Picture 4" descr="~AUT0037"/>
          <p:cNvPicPr>
            <a:picLocks noChangeAspect="1" noChangeArrowheads="1"/>
          </p:cNvPicPr>
          <p:nvPr/>
        </p:nvPicPr>
        <p:blipFill>
          <a:blip r:embed="rId3" cstate="print"/>
          <a:srcRect/>
          <a:stretch>
            <a:fillRect/>
          </a:stretch>
        </p:blipFill>
        <p:spPr bwMode="auto">
          <a:xfrm>
            <a:off x="4114800" y="1524000"/>
            <a:ext cx="4795838" cy="5334000"/>
          </a:xfrm>
          <a:prstGeom prst="rect">
            <a:avLst/>
          </a:prstGeom>
          <a:noFill/>
          <a:ln w="12700">
            <a:noFill/>
            <a:miter lim="800000"/>
            <a:headEnd type="none" w="sm" len="sm"/>
            <a:tailEnd type="none" w="sm" len="sm"/>
          </a:ln>
        </p:spPr>
      </p:pic>
      <p:sp>
        <p:nvSpPr>
          <p:cNvPr id="13318" name="Oval 5"/>
          <p:cNvSpPr>
            <a:spLocks noChangeArrowheads="1"/>
          </p:cNvSpPr>
          <p:nvPr/>
        </p:nvSpPr>
        <p:spPr bwMode="auto">
          <a:xfrm>
            <a:off x="4953000" y="1905000"/>
            <a:ext cx="3124200" cy="1676400"/>
          </a:xfrm>
          <a:prstGeom prst="ellipse">
            <a:avLst/>
          </a:prstGeom>
          <a:noFill/>
          <a:ln w="95250">
            <a:solidFill>
              <a:srgbClr val="FF0000"/>
            </a:solidFill>
            <a:prstDash val="dash"/>
            <a:round/>
            <a:headEnd type="none" w="sm" len="sm"/>
            <a:tailEnd type="none" w="sm" len="sm"/>
          </a:ln>
        </p:spPr>
        <p:txBody>
          <a:bodyPr wrap="none" anchor="ctr"/>
          <a:lstStyle/>
          <a:p>
            <a:pPr algn="ctr"/>
            <a:endParaRPr lang="en-US"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228600"/>
            <a:ext cx="8229600" cy="1143000"/>
          </a:xfrm>
        </p:spPr>
        <p:txBody>
          <a:bodyPr>
            <a:normAutofit fontScale="90000"/>
          </a:bodyPr>
          <a:lstStyle/>
          <a:p>
            <a:pPr eaLnBrk="1" hangingPunct="1"/>
            <a:r>
              <a:rPr lang="en-US" dirty="0" smtClean="0"/>
              <a:t>Notes referring to specific conditions</a:t>
            </a:r>
          </a:p>
        </p:txBody>
      </p:sp>
      <p:sp>
        <p:nvSpPr>
          <p:cNvPr id="14338" name="Slide Number Placeholder 2"/>
          <p:cNvSpPr>
            <a:spLocks noGrp="1"/>
          </p:cNvSpPr>
          <p:nvPr>
            <p:ph type="sldNum" sz="quarter" idx="12"/>
          </p:nvPr>
        </p:nvSpPr>
        <p:spPr>
          <a:noFill/>
        </p:spPr>
        <p:txBody>
          <a:bodyPr/>
          <a:lstStyle/>
          <a:p>
            <a:fld id="{5C190E44-3F3B-4558-BCE1-8CFC46E5C653}" type="slidenum">
              <a:rPr lang="en-US"/>
              <a:pPr/>
              <a:t>12</a:t>
            </a:fld>
            <a:endParaRPr lang="en-US"/>
          </a:p>
        </p:txBody>
      </p:sp>
      <p:sp>
        <p:nvSpPr>
          <p:cNvPr id="14340" name="Text Box 3"/>
          <p:cNvSpPr txBox="1">
            <a:spLocks noChangeArrowheads="1"/>
          </p:cNvSpPr>
          <p:nvPr/>
        </p:nvSpPr>
        <p:spPr bwMode="auto">
          <a:xfrm>
            <a:off x="1219200" y="2057400"/>
            <a:ext cx="7924800" cy="3829050"/>
          </a:xfrm>
          <a:prstGeom prst="rect">
            <a:avLst/>
          </a:prstGeom>
          <a:noFill/>
          <a:ln w="12700">
            <a:noFill/>
            <a:miter lim="800000"/>
            <a:headEnd type="none" w="sm" len="sm"/>
            <a:tailEnd type="none" w="sm" len="sm"/>
          </a:ln>
        </p:spPr>
        <p:txBody>
          <a:bodyPr>
            <a:spAutoFit/>
          </a:bodyPr>
          <a:lstStyle/>
          <a:p>
            <a:pPr>
              <a:spcBef>
                <a:spcPct val="50000"/>
              </a:spcBef>
            </a:pPr>
            <a:r>
              <a:rPr lang="en-US" sz="2800" dirty="0"/>
              <a:t>General Tolerances could be in the form of a note similar to the one shown below:</a:t>
            </a:r>
            <a:r>
              <a:rPr lang="en-US" dirty="0"/>
              <a:t>    </a:t>
            </a:r>
          </a:p>
          <a:p>
            <a:pPr>
              <a:lnSpc>
                <a:spcPct val="60000"/>
              </a:lnSpc>
              <a:spcBef>
                <a:spcPct val="50000"/>
              </a:spcBef>
            </a:pPr>
            <a:endParaRPr lang="en-US" dirty="0"/>
          </a:p>
          <a:p>
            <a:pPr>
              <a:spcBef>
                <a:spcPct val="50000"/>
              </a:spcBef>
            </a:pPr>
            <a:r>
              <a:rPr lang="en-US" b="1" dirty="0"/>
              <a:t>ALL DECIMAL DIMENSIONS TO BE HELD TO </a:t>
            </a:r>
            <a:r>
              <a:rPr lang="en-US" b="1" dirty="0">
                <a:sym typeface="Symbol" pitchFamily="18" charset="2"/>
              </a:rPr>
              <a:t>.002”</a:t>
            </a:r>
            <a:r>
              <a:rPr lang="en-US" b="1" dirty="0"/>
              <a:t> </a:t>
            </a:r>
          </a:p>
          <a:p>
            <a:pPr>
              <a:lnSpc>
                <a:spcPct val="70000"/>
              </a:lnSpc>
              <a:spcBef>
                <a:spcPct val="50000"/>
              </a:spcBef>
            </a:pPr>
            <a:endParaRPr lang="en-US" dirty="0"/>
          </a:p>
          <a:p>
            <a:pPr>
              <a:spcBef>
                <a:spcPct val="50000"/>
              </a:spcBef>
            </a:pPr>
            <a:r>
              <a:rPr lang="en-US" sz="2800" dirty="0"/>
              <a:t>Means that a dimension such as .500 would be assigned a tolerance of </a:t>
            </a:r>
            <a:r>
              <a:rPr lang="en-US" sz="2800" dirty="0">
                <a:sym typeface="Symbol" pitchFamily="18" charset="2"/>
              </a:rPr>
              <a:t>0.002, resulting in a upper limit of .502 and a lower limit of .498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066800" y="228600"/>
            <a:ext cx="7772400" cy="1143000"/>
          </a:xfrm>
        </p:spPr>
        <p:txBody>
          <a:bodyPr/>
          <a:lstStyle/>
          <a:p>
            <a:pPr eaLnBrk="1" hangingPunct="1"/>
            <a:r>
              <a:rPr lang="en-US" dirty="0" smtClean="0"/>
              <a:t>Important Terms – single part</a:t>
            </a:r>
          </a:p>
        </p:txBody>
      </p:sp>
      <p:sp>
        <p:nvSpPr>
          <p:cNvPr id="3077" name="Rectangle 3"/>
          <p:cNvSpPr>
            <a:spLocks noGrp="1" noChangeArrowheads="1"/>
          </p:cNvSpPr>
          <p:nvPr>
            <p:ph idx="1"/>
          </p:nvPr>
        </p:nvSpPr>
        <p:spPr>
          <a:xfrm>
            <a:off x="990600" y="4343400"/>
            <a:ext cx="8610600" cy="2590800"/>
          </a:xfrm>
        </p:spPr>
        <p:txBody>
          <a:bodyPr/>
          <a:lstStyle/>
          <a:p>
            <a:pPr eaLnBrk="1" hangingPunct="1"/>
            <a:r>
              <a:rPr lang="en-US" sz="2000" u="sng" dirty="0" smtClean="0"/>
              <a:t>Nominal Size</a:t>
            </a:r>
            <a:r>
              <a:rPr lang="en-US" sz="2000" dirty="0" smtClean="0"/>
              <a:t> – general size, usually expressed in common fractions  (1/2” for the slot)</a:t>
            </a:r>
          </a:p>
          <a:p>
            <a:pPr eaLnBrk="1" hangingPunct="1"/>
            <a:r>
              <a:rPr lang="en-US" sz="2000" u="sng" dirty="0" smtClean="0"/>
              <a:t>Basic Size</a:t>
            </a:r>
            <a:r>
              <a:rPr lang="en-US" sz="2000" dirty="0" smtClean="0"/>
              <a:t> – theoretical size used as starting point (.500” for the slot)</a:t>
            </a:r>
          </a:p>
          <a:p>
            <a:pPr eaLnBrk="1" hangingPunct="1"/>
            <a:r>
              <a:rPr lang="en-US" sz="2000" u="sng" dirty="0" smtClean="0"/>
              <a:t>Actual Size</a:t>
            </a:r>
            <a:r>
              <a:rPr lang="en-US" sz="2000" dirty="0" smtClean="0"/>
              <a:t> – measured size of the finished part (.501” for the slot)</a:t>
            </a:r>
          </a:p>
        </p:txBody>
      </p:sp>
      <p:sp>
        <p:nvSpPr>
          <p:cNvPr id="3075" name="Slide Number Placeholder 3"/>
          <p:cNvSpPr>
            <a:spLocks noGrp="1"/>
          </p:cNvSpPr>
          <p:nvPr>
            <p:ph type="sldNum" sz="quarter" idx="12"/>
          </p:nvPr>
        </p:nvSpPr>
        <p:spPr>
          <a:noFill/>
        </p:spPr>
        <p:txBody>
          <a:bodyPr/>
          <a:lstStyle/>
          <a:p>
            <a:fld id="{1EDB1A50-C79A-4578-9D4B-057AB2728280}" type="slidenum">
              <a:rPr lang="en-US"/>
              <a:pPr/>
              <a:t>13</a:t>
            </a:fld>
            <a:endParaRPr lang="en-US"/>
          </a:p>
        </p:txBody>
      </p:sp>
      <p:sp>
        <p:nvSpPr>
          <p:cNvPr id="3078" name="AutoShape 6" descr="gif"/>
          <p:cNvSpPr>
            <a:spLocks noChangeAspect="1" noChangeArrowheads="1"/>
          </p:cNvSpPr>
          <p:nvPr/>
        </p:nvSpPr>
        <p:spPr bwMode="auto">
          <a:xfrm>
            <a:off x="0" y="3665538"/>
            <a:ext cx="296863" cy="296862"/>
          </a:xfrm>
          <a:prstGeom prst="rect">
            <a:avLst/>
          </a:prstGeom>
          <a:noFill/>
          <a:ln w="9525">
            <a:noFill/>
            <a:miter lim="800000"/>
            <a:headEnd/>
            <a:tailEnd/>
          </a:ln>
        </p:spPr>
        <p:txBody>
          <a:bodyPr/>
          <a:lstStyle/>
          <a:p>
            <a:endParaRPr lang="en-US"/>
          </a:p>
        </p:txBody>
      </p:sp>
      <p:graphicFrame>
        <p:nvGraphicFramePr>
          <p:cNvPr id="3074" name="Object 17"/>
          <p:cNvGraphicFramePr>
            <a:graphicFrameLocks noChangeAspect="1"/>
          </p:cNvGraphicFramePr>
          <p:nvPr/>
        </p:nvGraphicFramePr>
        <p:xfrm>
          <a:off x="1600200" y="1447800"/>
          <a:ext cx="6916738" cy="2381250"/>
        </p:xfrm>
        <a:graphic>
          <a:graphicData uri="http://schemas.openxmlformats.org/presentationml/2006/ole">
            <p:oleObj spid="_x0000_s1026" name="Bitmap Image" r:id="rId4" imgW="6916115" imgH="2381582" progId="PBrush">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026"/>
          <p:cNvSpPr>
            <a:spLocks noGrp="1" noChangeArrowheads="1"/>
          </p:cNvSpPr>
          <p:nvPr>
            <p:ph type="title"/>
          </p:nvPr>
        </p:nvSpPr>
        <p:spPr/>
        <p:txBody>
          <a:bodyPr/>
          <a:lstStyle/>
          <a:p>
            <a:pPr eaLnBrk="1" hangingPunct="1"/>
            <a:r>
              <a:rPr lang="en-US" smtClean="0"/>
              <a:t>Important Terms – single part</a:t>
            </a:r>
          </a:p>
        </p:txBody>
      </p:sp>
      <p:sp>
        <p:nvSpPr>
          <p:cNvPr id="4101" name="Rectangle 1027"/>
          <p:cNvSpPr>
            <a:spLocks noGrp="1" noChangeArrowheads="1"/>
          </p:cNvSpPr>
          <p:nvPr>
            <p:ph idx="1"/>
          </p:nvPr>
        </p:nvSpPr>
        <p:spPr>
          <a:xfrm>
            <a:off x="838200" y="4191000"/>
            <a:ext cx="8610600" cy="2895600"/>
          </a:xfrm>
        </p:spPr>
        <p:txBody>
          <a:bodyPr/>
          <a:lstStyle/>
          <a:p>
            <a:pPr eaLnBrk="1" hangingPunct="1"/>
            <a:r>
              <a:rPr lang="en-US" sz="2000" u="sng" dirty="0" smtClean="0"/>
              <a:t>Limits</a:t>
            </a:r>
            <a:r>
              <a:rPr lang="en-US" sz="2000" dirty="0" smtClean="0"/>
              <a:t> – maximum and minimum sizes shown by tolerances (.502 and .498 – larger value is the upper limit and the smaller value is the lower limit, for the slot)</a:t>
            </a:r>
          </a:p>
          <a:p>
            <a:pPr eaLnBrk="1" hangingPunct="1"/>
            <a:r>
              <a:rPr lang="en-US" sz="2000" u="sng" dirty="0" smtClean="0"/>
              <a:t>Tolerance</a:t>
            </a:r>
            <a:r>
              <a:rPr lang="en-US" sz="2000" dirty="0" smtClean="0"/>
              <a:t> – total allowable variance in dimensions (upper limit – lower limit) – object dimension could be as big as the upper limit or as small as the lower limit or anywhere in between</a:t>
            </a:r>
          </a:p>
        </p:txBody>
      </p:sp>
      <p:sp>
        <p:nvSpPr>
          <p:cNvPr id="4099" name="Slide Number Placeholder 3"/>
          <p:cNvSpPr>
            <a:spLocks noGrp="1"/>
          </p:cNvSpPr>
          <p:nvPr>
            <p:ph type="sldNum" sz="quarter" idx="12"/>
          </p:nvPr>
        </p:nvSpPr>
        <p:spPr>
          <a:noFill/>
        </p:spPr>
        <p:txBody>
          <a:bodyPr/>
          <a:lstStyle/>
          <a:p>
            <a:fld id="{B2C0B10C-CBE1-43BF-8BAD-3746B0DBA7E3}" type="slidenum">
              <a:rPr lang="en-US"/>
              <a:pPr/>
              <a:t>14</a:t>
            </a:fld>
            <a:endParaRPr lang="en-US"/>
          </a:p>
        </p:txBody>
      </p:sp>
      <p:graphicFrame>
        <p:nvGraphicFramePr>
          <p:cNvPr id="4098" name="Object 1029"/>
          <p:cNvGraphicFramePr>
            <a:graphicFrameLocks noChangeAspect="1"/>
          </p:cNvGraphicFramePr>
          <p:nvPr/>
        </p:nvGraphicFramePr>
        <p:xfrm>
          <a:off x="1752600" y="1524000"/>
          <a:ext cx="6916738" cy="2381250"/>
        </p:xfrm>
        <a:graphic>
          <a:graphicData uri="http://schemas.openxmlformats.org/presentationml/2006/ole">
            <p:oleObj spid="_x0000_s2050" name="Bitmap Image" r:id="rId4" imgW="6916115" imgH="2381582" progId="PBrush">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Important Terms – Multiple Parts</a:t>
            </a:r>
          </a:p>
        </p:txBody>
      </p:sp>
      <p:sp>
        <p:nvSpPr>
          <p:cNvPr id="15364" name="Rectangle 3"/>
          <p:cNvSpPr>
            <a:spLocks noGrp="1" noChangeArrowheads="1"/>
          </p:cNvSpPr>
          <p:nvPr>
            <p:ph idx="1"/>
          </p:nvPr>
        </p:nvSpPr>
        <p:spPr>
          <a:xfrm>
            <a:off x="1219200" y="1828800"/>
            <a:ext cx="8001000" cy="4495800"/>
          </a:xfrm>
        </p:spPr>
        <p:txBody>
          <a:bodyPr/>
          <a:lstStyle/>
          <a:p>
            <a:pPr eaLnBrk="1" hangingPunct="1"/>
            <a:r>
              <a:rPr lang="en-US" sz="2800" b="1" dirty="0" smtClean="0"/>
              <a:t>Allowance</a:t>
            </a:r>
            <a:r>
              <a:rPr lang="en-US" sz="2800" dirty="0" smtClean="0"/>
              <a:t> – the </a:t>
            </a:r>
            <a:r>
              <a:rPr lang="en-US" sz="2800" dirty="0" smtClean="0">
                <a:solidFill>
                  <a:srgbClr val="CC0000"/>
                </a:solidFill>
              </a:rPr>
              <a:t>minimum clearance</a:t>
            </a:r>
            <a:r>
              <a:rPr lang="en-US" sz="2800" dirty="0" smtClean="0"/>
              <a:t> or </a:t>
            </a:r>
            <a:r>
              <a:rPr lang="en-US" sz="2800" dirty="0" smtClean="0">
                <a:solidFill>
                  <a:srgbClr val="CC0000"/>
                </a:solidFill>
              </a:rPr>
              <a:t>maximum interference</a:t>
            </a:r>
            <a:r>
              <a:rPr lang="en-US" sz="2800" dirty="0" smtClean="0"/>
              <a:t> between parts</a:t>
            </a:r>
          </a:p>
          <a:p>
            <a:pPr eaLnBrk="1" hangingPunct="1"/>
            <a:r>
              <a:rPr lang="en-US" sz="2800" b="1" dirty="0" smtClean="0"/>
              <a:t>Fit</a:t>
            </a:r>
            <a:r>
              <a:rPr lang="en-US" sz="2800" dirty="0" smtClean="0"/>
              <a:t> – degree of tightness between two parts</a:t>
            </a:r>
          </a:p>
          <a:p>
            <a:pPr lvl="1" eaLnBrk="1" hangingPunct="1"/>
            <a:r>
              <a:rPr lang="en-US" sz="2400" i="1" dirty="0" smtClean="0"/>
              <a:t>Clearance Fit</a:t>
            </a:r>
            <a:r>
              <a:rPr lang="en-US" sz="2400" dirty="0" smtClean="0"/>
              <a:t> – tolerance of mating parts always leave a space</a:t>
            </a:r>
          </a:p>
          <a:p>
            <a:pPr lvl="1" eaLnBrk="1" hangingPunct="1"/>
            <a:r>
              <a:rPr lang="en-US" sz="2400" i="1" dirty="0" smtClean="0"/>
              <a:t>Interference Fit</a:t>
            </a:r>
            <a:r>
              <a:rPr lang="en-US" sz="2400" dirty="0" smtClean="0"/>
              <a:t> – tolerance of mating parts always interfere</a:t>
            </a:r>
          </a:p>
          <a:p>
            <a:pPr lvl="1" eaLnBrk="1" hangingPunct="1"/>
            <a:r>
              <a:rPr lang="en-US" sz="2400" i="1" dirty="0" smtClean="0"/>
              <a:t>Transition Fit</a:t>
            </a:r>
            <a:r>
              <a:rPr lang="en-US" sz="2400" dirty="0" smtClean="0"/>
              <a:t> – sometimes interfere, sometimes clear</a:t>
            </a:r>
          </a:p>
        </p:txBody>
      </p:sp>
      <p:sp>
        <p:nvSpPr>
          <p:cNvPr id="15362" name="Slide Number Placeholder 3"/>
          <p:cNvSpPr>
            <a:spLocks noGrp="1"/>
          </p:cNvSpPr>
          <p:nvPr>
            <p:ph type="sldNum" sz="quarter" idx="12"/>
          </p:nvPr>
        </p:nvSpPr>
        <p:spPr>
          <a:noFill/>
        </p:spPr>
        <p:txBody>
          <a:bodyPr/>
          <a:lstStyle/>
          <a:p>
            <a:fld id="{D4FABAEF-13BB-48FB-BFBE-F7692ED5FF84}"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772400" cy="1143000"/>
          </a:xfrm>
        </p:spPr>
        <p:txBody>
          <a:bodyPr/>
          <a:lstStyle/>
          <a:p>
            <a:pPr eaLnBrk="1" hangingPunct="1"/>
            <a:r>
              <a:rPr lang="en-US" u="sng" dirty="0" smtClean="0"/>
              <a:t>Material Conditions</a:t>
            </a:r>
          </a:p>
        </p:txBody>
      </p:sp>
      <p:sp>
        <p:nvSpPr>
          <p:cNvPr id="19459" name="Text Box 3"/>
          <p:cNvSpPr txBox="1">
            <a:spLocks noChangeArrowheads="1"/>
          </p:cNvSpPr>
          <p:nvPr/>
        </p:nvSpPr>
        <p:spPr bwMode="auto">
          <a:xfrm>
            <a:off x="1066800" y="1583353"/>
            <a:ext cx="8153400" cy="4893647"/>
          </a:xfrm>
          <a:prstGeom prst="rect">
            <a:avLst/>
          </a:prstGeom>
          <a:noFill/>
          <a:ln w="9525">
            <a:noFill/>
            <a:miter lim="800000"/>
            <a:headEnd/>
            <a:tailEnd/>
          </a:ln>
        </p:spPr>
        <p:txBody>
          <a:bodyPr wrap="square">
            <a:spAutoFit/>
          </a:bodyPr>
          <a:lstStyle/>
          <a:p>
            <a:pPr algn="just">
              <a:spcBef>
                <a:spcPct val="50000"/>
              </a:spcBef>
              <a:buFontTx/>
              <a:buChar char="•"/>
            </a:pPr>
            <a:r>
              <a:rPr lang="en-US" sz="2400" dirty="0"/>
              <a:t>  Maximum Material Condition (MMC):  The condition in which a feature contains the maximum amount of material within the stated limits.  e.g. minimum hole diameter, maximum shaft diameter.</a:t>
            </a:r>
          </a:p>
          <a:p>
            <a:pPr algn="just">
              <a:spcBef>
                <a:spcPct val="50000"/>
              </a:spcBef>
              <a:buFontTx/>
              <a:buChar char="•"/>
            </a:pPr>
            <a:r>
              <a:rPr lang="en-US" sz="2400" dirty="0"/>
              <a:t>  Least Material Condition (LMC):  The condition in which a feature contains the least amount of material within the stated limits.  e.g. maximum hole diameter, minimum shaft diameter</a:t>
            </a:r>
          </a:p>
          <a:p>
            <a:pPr algn="just">
              <a:spcBef>
                <a:spcPct val="50000"/>
              </a:spcBef>
              <a:buFontTx/>
              <a:buChar char="•"/>
            </a:pPr>
            <a:r>
              <a:rPr lang="en-US" sz="2400" dirty="0"/>
              <a:t>  Regardless of Feature Size (RFS):  This is the default condition for all geometric tolerances.  No bonus tolerances are allowed and functional gauges may not be used.  </a:t>
            </a:r>
          </a:p>
        </p:txBody>
      </p:sp>
      <p:sp>
        <p:nvSpPr>
          <p:cNvPr id="6" name="Slide Number Placeholder 5"/>
          <p:cNvSpPr>
            <a:spLocks noGrp="1"/>
          </p:cNvSpPr>
          <p:nvPr>
            <p:ph type="sldNum" sz="quarter" idx="12"/>
          </p:nvPr>
        </p:nvSpPr>
        <p:spPr/>
        <p:txBody>
          <a:bodyPr/>
          <a:lstStyle/>
          <a:p>
            <a:pPr>
              <a:defRPr/>
            </a:pPr>
            <a:fld id="{7EBF30D9-2547-44E0-8133-720339CD2DA4}" type="slidenum">
              <a:rPr lang="ar-SA"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304800"/>
            <a:ext cx="7543800" cy="1143000"/>
          </a:xfrm>
        </p:spPr>
        <p:txBody>
          <a:bodyPr lIns="92075" tIns="46038" rIns="92075" bIns="46038"/>
          <a:lstStyle/>
          <a:p>
            <a:pPr eaLnBrk="1" hangingPunct="1"/>
            <a:r>
              <a:rPr lang="en-US" sz="3600" smtClean="0"/>
              <a:t>Holes and Tolerancing Shafts</a:t>
            </a:r>
          </a:p>
        </p:txBody>
      </p:sp>
      <p:sp>
        <p:nvSpPr>
          <p:cNvPr id="12291" name="Rectangle 3"/>
          <p:cNvSpPr>
            <a:spLocks noGrp="1" noChangeArrowheads="1"/>
          </p:cNvSpPr>
          <p:nvPr>
            <p:ph type="body" idx="1"/>
          </p:nvPr>
        </p:nvSpPr>
        <p:spPr>
          <a:xfrm>
            <a:off x="1295400" y="1447800"/>
            <a:ext cx="7772400" cy="4114800"/>
          </a:xfrm>
        </p:spPr>
        <p:txBody>
          <a:bodyPr lIns="92075" tIns="46038" rIns="92075" bIns="46038"/>
          <a:lstStyle/>
          <a:p>
            <a:pPr eaLnBrk="1" hangingPunct="1"/>
            <a:r>
              <a:rPr lang="en-US" sz="2800" smtClean="0"/>
              <a:t>Types of Fit</a:t>
            </a:r>
            <a:endParaRPr lang="en-US" smtClean="0"/>
          </a:p>
          <a:p>
            <a:pPr lvl="1" eaLnBrk="1" hangingPunct="1"/>
            <a:r>
              <a:rPr lang="en-US" sz="2000" smtClean="0"/>
              <a:t>Clearance fit</a:t>
            </a:r>
          </a:p>
          <a:p>
            <a:pPr lvl="2" eaLnBrk="1" hangingPunct="1"/>
            <a:r>
              <a:rPr lang="en-US" sz="2000" smtClean="0"/>
              <a:t>The parts are toleranced such that the largest shaft is smaller than the smallest hole</a:t>
            </a:r>
          </a:p>
          <a:p>
            <a:pPr lvl="2" eaLnBrk="1" hangingPunct="1"/>
            <a:r>
              <a:rPr lang="en-US" sz="2000" smtClean="0"/>
              <a:t>The allowance is positive and greater than zero</a:t>
            </a:r>
          </a:p>
          <a:p>
            <a:pPr lvl="1" eaLnBrk="1" hangingPunct="1"/>
            <a:r>
              <a:rPr lang="en-US" sz="2000" smtClean="0"/>
              <a:t>Transition fit</a:t>
            </a:r>
          </a:p>
          <a:p>
            <a:pPr lvl="2" eaLnBrk="1" hangingPunct="1"/>
            <a:r>
              <a:rPr lang="en-US" sz="2000" smtClean="0"/>
              <a:t>The parts are toleranced such that the allowance is negative and the max. clearance is positive</a:t>
            </a:r>
          </a:p>
          <a:p>
            <a:pPr lvl="2" eaLnBrk="1" hangingPunct="1"/>
            <a:r>
              <a:rPr lang="en-US" sz="2000" smtClean="0"/>
              <a:t>The parts may be loose or forced together</a:t>
            </a:r>
          </a:p>
          <a:p>
            <a:pPr lvl="1" eaLnBrk="1" hangingPunct="1"/>
            <a:r>
              <a:rPr lang="en-US" sz="2000" smtClean="0"/>
              <a:t>Interference fit</a:t>
            </a:r>
          </a:p>
          <a:p>
            <a:pPr lvl="2" eaLnBrk="1" hangingPunct="1"/>
            <a:r>
              <a:rPr lang="en-US" sz="2000" smtClean="0"/>
              <a:t> The max. clearance is always negative</a:t>
            </a:r>
          </a:p>
          <a:p>
            <a:pPr lvl="2" eaLnBrk="1" hangingPunct="1"/>
            <a:r>
              <a:rPr lang="en-US" sz="2000" smtClean="0"/>
              <a:t>The parts must always be forced together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Fitting Multiple Parts</a:t>
            </a:r>
          </a:p>
        </p:txBody>
      </p:sp>
      <p:sp>
        <p:nvSpPr>
          <p:cNvPr id="16386" name="Slide Number Placeholder 2"/>
          <p:cNvSpPr>
            <a:spLocks noGrp="1"/>
          </p:cNvSpPr>
          <p:nvPr>
            <p:ph type="sldNum" sz="quarter" idx="12"/>
          </p:nvPr>
        </p:nvSpPr>
        <p:spPr>
          <a:noFill/>
        </p:spPr>
        <p:txBody>
          <a:bodyPr/>
          <a:lstStyle/>
          <a:p>
            <a:fld id="{F4C21AE6-0B3B-41BF-BA53-2463C6FECE91}" type="slidenum">
              <a:rPr lang="en-US"/>
              <a:pPr/>
              <a:t>18</a:t>
            </a:fld>
            <a:endParaRPr lang="en-US"/>
          </a:p>
        </p:txBody>
      </p:sp>
      <p:grpSp>
        <p:nvGrpSpPr>
          <p:cNvPr id="2" name="Group 3"/>
          <p:cNvGrpSpPr>
            <a:grpSpLocks/>
          </p:cNvGrpSpPr>
          <p:nvPr/>
        </p:nvGrpSpPr>
        <p:grpSpPr bwMode="auto">
          <a:xfrm>
            <a:off x="1066800" y="3227387"/>
            <a:ext cx="8458200" cy="3554413"/>
            <a:chOff x="432" y="1488"/>
            <a:chExt cx="5328" cy="2239"/>
          </a:xfrm>
        </p:grpSpPr>
        <p:pic>
          <p:nvPicPr>
            <p:cNvPr id="16389" name="Picture 4" descr="~AUT0038"/>
            <p:cNvPicPr>
              <a:picLocks noChangeAspect="1" noChangeArrowheads="1"/>
            </p:cNvPicPr>
            <p:nvPr/>
          </p:nvPicPr>
          <p:blipFill>
            <a:blip r:embed="rId3" cstate="print"/>
            <a:srcRect/>
            <a:stretch>
              <a:fillRect/>
            </a:stretch>
          </p:blipFill>
          <p:spPr bwMode="auto">
            <a:xfrm>
              <a:off x="912" y="1584"/>
              <a:ext cx="2857" cy="2143"/>
            </a:xfrm>
            <a:prstGeom prst="rect">
              <a:avLst/>
            </a:prstGeom>
            <a:noFill/>
            <a:ln w="12700">
              <a:noFill/>
              <a:miter lim="800000"/>
              <a:headEnd type="none" w="sm" len="sm"/>
              <a:tailEnd type="none" w="sm" len="sm"/>
            </a:ln>
          </p:spPr>
        </p:pic>
        <p:sp>
          <p:nvSpPr>
            <p:cNvPr id="16390" name="Line 5"/>
            <p:cNvSpPr>
              <a:spLocks noChangeShapeType="1"/>
            </p:cNvSpPr>
            <p:nvPr/>
          </p:nvSpPr>
          <p:spPr bwMode="auto">
            <a:xfrm flipV="1">
              <a:off x="2976" y="2688"/>
              <a:ext cx="768" cy="144"/>
            </a:xfrm>
            <a:prstGeom prst="line">
              <a:avLst/>
            </a:prstGeom>
            <a:noFill/>
            <a:ln w="28575">
              <a:solidFill>
                <a:schemeClr val="tx1"/>
              </a:solidFill>
              <a:round/>
              <a:headEnd type="triangle" w="med" len="med"/>
              <a:tailEnd type="none" w="sm" len="sm"/>
            </a:ln>
          </p:spPr>
          <p:txBody>
            <a:bodyPr wrap="none"/>
            <a:lstStyle/>
            <a:p>
              <a:endParaRPr lang="en-US"/>
            </a:p>
          </p:txBody>
        </p:sp>
        <p:sp>
          <p:nvSpPr>
            <p:cNvPr id="16391" name="Line 6"/>
            <p:cNvSpPr>
              <a:spLocks noChangeShapeType="1"/>
            </p:cNvSpPr>
            <p:nvPr/>
          </p:nvSpPr>
          <p:spPr bwMode="auto">
            <a:xfrm flipV="1">
              <a:off x="2112" y="2448"/>
              <a:ext cx="720" cy="288"/>
            </a:xfrm>
            <a:prstGeom prst="line">
              <a:avLst/>
            </a:prstGeom>
            <a:noFill/>
            <a:ln w="28575">
              <a:solidFill>
                <a:schemeClr val="tx1"/>
              </a:solidFill>
              <a:round/>
              <a:headEnd type="triangle" w="med" len="med"/>
              <a:tailEnd type="none" w="sm" len="sm"/>
            </a:ln>
          </p:spPr>
          <p:txBody>
            <a:bodyPr wrap="none"/>
            <a:lstStyle/>
            <a:p>
              <a:endParaRPr lang="en-US"/>
            </a:p>
          </p:txBody>
        </p:sp>
        <p:sp>
          <p:nvSpPr>
            <p:cNvPr id="16392" name="Line 7"/>
            <p:cNvSpPr>
              <a:spLocks noChangeShapeType="1"/>
            </p:cNvSpPr>
            <p:nvPr/>
          </p:nvSpPr>
          <p:spPr bwMode="auto">
            <a:xfrm flipV="1">
              <a:off x="2256" y="1632"/>
              <a:ext cx="1488" cy="864"/>
            </a:xfrm>
            <a:prstGeom prst="line">
              <a:avLst/>
            </a:prstGeom>
            <a:noFill/>
            <a:ln w="28575">
              <a:solidFill>
                <a:srgbClr val="FF00FF"/>
              </a:solidFill>
              <a:round/>
              <a:headEnd type="triangle" w="med" len="med"/>
              <a:tailEnd type="none" w="sm" len="sm"/>
            </a:ln>
          </p:spPr>
          <p:txBody>
            <a:bodyPr wrap="none"/>
            <a:lstStyle/>
            <a:p>
              <a:endParaRPr lang="en-US"/>
            </a:p>
          </p:txBody>
        </p:sp>
        <p:sp>
          <p:nvSpPr>
            <p:cNvPr id="16393" name="Line 8"/>
            <p:cNvSpPr>
              <a:spLocks noChangeShapeType="1"/>
            </p:cNvSpPr>
            <p:nvPr/>
          </p:nvSpPr>
          <p:spPr bwMode="auto">
            <a:xfrm flipH="1" flipV="1">
              <a:off x="1392" y="2256"/>
              <a:ext cx="432" cy="288"/>
            </a:xfrm>
            <a:prstGeom prst="line">
              <a:avLst/>
            </a:prstGeom>
            <a:noFill/>
            <a:ln w="28575">
              <a:solidFill>
                <a:srgbClr val="FF0000"/>
              </a:solidFill>
              <a:round/>
              <a:headEnd type="triangle" w="med" len="med"/>
              <a:tailEnd/>
            </a:ln>
          </p:spPr>
          <p:txBody>
            <a:bodyPr wrap="none"/>
            <a:lstStyle/>
            <a:p>
              <a:endParaRPr lang="en-US"/>
            </a:p>
          </p:txBody>
        </p:sp>
        <p:sp>
          <p:nvSpPr>
            <p:cNvPr id="16394" name="Line 9"/>
            <p:cNvSpPr>
              <a:spLocks noChangeShapeType="1"/>
            </p:cNvSpPr>
            <p:nvPr/>
          </p:nvSpPr>
          <p:spPr bwMode="auto">
            <a:xfrm flipH="1" flipV="1">
              <a:off x="1680" y="1824"/>
              <a:ext cx="528" cy="480"/>
            </a:xfrm>
            <a:prstGeom prst="line">
              <a:avLst/>
            </a:prstGeom>
            <a:noFill/>
            <a:ln w="28575">
              <a:solidFill>
                <a:srgbClr val="FF0000"/>
              </a:solidFill>
              <a:round/>
              <a:headEnd type="triangle" w="med" len="med"/>
              <a:tailEnd/>
            </a:ln>
          </p:spPr>
          <p:txBody>
            <a:bodyPr wrap="none"/>
            <a:lstStyle/>
            <a:p>
              <a:endParaRPr lang="en-US"/>
            </a:p>
          </p:txBody>
        </p:sp>
        <p:sp>
          <p:nvSpPr>
            <p:cNvPr id="16395" name="Text Box 10"/>
            <p:cNvSpPr txBox="1">
              <a:spLocks noChangeArrowheads="1"/>
            </p:cNvSpPr>
            <p:nvPr/>
          </p:nvSpPr>
          <p:spPr bwMode="auto">
            <a:xfrm>
              <a:off x="3792" y="2640"/>
              <a:ext cx="912" cy="288"/>
            </a:xfrm>
            <a:prstGeom prst="rect">
              <a:avLst/>
            </a:prstGeom>
            <a:noFill/>
            <a:ln w="12700">
              <a:noFill/>
              <a:miter lim="800000"/>
              <a:headEnd type="none" w="sm" len="sm"/>
              <a:tailEnd type="none" w="sm" len="sm"/>
            </a:ln>
          </p:spPr>
          <p:txBody>
            <a:bodyPr>
              <a:spAutoFit/>
            </a:bodyPr>
            <a:lstStyle/>
            <a:p>
              <a:pPr>
                <a:spcBef>
                  <a:spcPct val="50000"/>
                </a:spcBef>
              </a:pPr>
              <a:r>
                <a:rPr lang="en-US"/>
                <a:t>Part A</a:t>
              </a:r>
            </a:p>
          </p:txBody>
        </p:sp>
        <p:sp>
          <p:nvSpPr>
            <p:cNvPr id="16396" name="Text Box 11"/>
            <p:cNvSpPr txBox="1">
              <a:spLocks noChangeArrowheads="1"/>
            </p:cNvSpPr>
            <p:nvPr/>
          </p:nvSpPr>
          <p:spPr bwMode="auto">
            <a:xfrm>
              <a:off x="2832" y="2304"/>
              <a:ext cx="1632" cy="288"/>
            </a:xfrm>
            <a:prstGeom prst="rect">
              <a:avLst/>
            </a:prstGeom>
            <a:noFill/>
            <a:ln w="12700">
              <a:noFill/>
              <a:miter lim="800000"/>
              <a:headEnd type="none" w="sm" len="sm"/>
              <a:tailEnd type="none" w="sm" len="sm"/>
            </a:ln>
          </p:spPr>
          <p:txBody>
            <a:bodyPr>
              <a:spAutoFit/>
            </a:bodyPr>
            <a:lstStyle/>
            <a:p>
              <a:pPr>
                <a:spcBef>
                  <a:spcPct val="50000"/>
                </a:spcBef>
              </a:pPr>
              <a:r>
                <a:rPr lang="en-US"/>
                <a:t>Tolerance of A</a:t>
              </a:r>
            </a:p>
          </p:txBody>
        </p:sp>
        <p:sp>
          <p:nvSpPr>
            <p:cNvPr id="16397" name="Text Box 12"/>
            <p:cNvSpPr txBox="1">
              <a:spLocks noChangeArrowheads="1"/>
            </p:cNvSpPr>
            <p:nvPr/>
          </p:nvSpPr>
          <p:spPr bwMode="auto">
            <a:xfrm>
              <a:off x="432" y="2112"/>
              <a:ext cx="912" cy="288"/>
            </a:xfrm>
            <a:prstGeom prst="rect">
              <a:avLst/>
            </a:prstGeom>
            <a:noFill/>
            <a:ln w="12700">
              <a:noFill/>
              <a:miter lim="800000"/>
              <a:headEnd type="none" w="sm" len="sm"/>
              <a:tailEnd type="none" w="sm" len="sm"/>
            </a:ln>
          </p:spPr>
          <p:txBody>
            <a:bodyPr>
              <a:spAutoFit/>
            </a:bodyPr>
            <a:lstStyle/>
            <a:p>
              <a:pPr>
                <a:spcBef>
                  <a:spcPct val="50000"/>
                </a:spcBef>
              </a:pPr>
              <a:r>
                <a:rPr lang="en-US">
                  <a:solidFill>
                    <a:srgbClr val="FF0000"/>
                  </a:solidFill>
                </a:rPr>
                <a:t>    Part B</a:t>
              </a:r>
            </a:p>
          </p:txBody>
        </p:sp>
        <p:sp>
          <p:nvSpPr>
            <p:cNvPr id="16398" name="Text Box 13"/>
            <p:cNvSpPr txBox="1">
              <a:spLocks noChangeArrowheads="1"/>
            </p:cNvSpPr>
            <p:nvPr/>
          </p:nvSpPr>
          <p:spPr bwMode="auto">
            <a:xfrm>
              <a:off x="432" y="1488"/>
              <a:ext cx="1632" cy="288"/>
            </a:xfrm>
            <a:prstGeom prst="rect">
              <a:avLst/>
            </a:prstGeom>
            <a:noFill/>
            <a:ln w="12700">
              <a:noFill/>
              <a:miter lim="800000"/>
              <a:headEnd type="none" w="sm" len="sm"/>
              <a:tailEnd type="none" w="sm" len="sm"/>
            </a:ln>
          </p:spPr>
          <p:txBody>
            <a:bodyPr>
              <a:spAutoFit/>
            </a:bodyPr>
            <a:lstStyle/>
            <a:p>
              <a:pPr>
                <a:spcBef>
                  <a:spcPct val="50000"/>
                </a:spcBef>
              </a:pPr>
              <a:r>
                <a:rPr lang="en-US">
                  <a:solidFill>
                    <a:srgbClr val="FF0000"/>
                  </a:solidFill>
                </a:rPr>
                <a:t>Tolerance of B</a:t>
              </a:r>
            </a:p>
          </p:txBody>
        </p:sp>
        <p:sp>
          <p:nvSpPr>
            <p:cNvPr id="16399" name="Text Box 14"/>
            <p:cNvSpPr txBox="1">
              <a:spLocks noChangeArrowheads="1"/>
            </p:cNvSpPr>
            <p:nvPr/>
          </p:nvSpPr>
          <p:spPr bwMode="auto">
            <a:xfrm>
              <a:off x="3744" y="1488"/>
              <a:ext cx="2016" cy="494"/>
            </a:xfrm>
            <a:prstGeom prst="rect">
              <a:avLst/>
            </a:prstGeom>
            <a:noFill/>
            <a:ln w="12700">
              <a:noFill/>
              <a:miter lim="800000"/>
              <a:headEnd type="none" w="sm" len="sm"/>
              <a:tailEnd type="none" w="sm" len="sm"/>
            </a:ln>
          </p:spPr>
          <p:txBody>
            <a:bodyPr>
              <a:spAutoFit/>
            </a:bodyPr>
            <a:lstStyle/>
            <a:p>
              <a:pPr>
                <a:spcBef>
                  <a:spcPct val="50000"/>
                </a:spcBef>
              </a:pPr>
              <a:r>
                <a:rPr lang="en-US" dirty="0">
                  <a:solidFill>
                    <a:srgbClr val="FF00FF"/>
                  </a:solidFill>
                </a:rPr>
                <a:t>Fit Tolerance: Clearance </a:t>
              </a:r>
              <a:endParaRPr lang="en-US" dirty="0" smtClean="0">
                <a:solidFill>
                  <a:srgbClr val="FF00FF"/>
                </a:solidFill>
              </a:endParaRPr>
            </a:p>
            <a:p>
              <a:pPr>
                <a:spcBef>
                  <a:spcPct val="50000"/>
                </a:spcBef>
              </a:pPr>
              <a:r>
                <a:rPr lang="en-US" dirty="0" smtClean="0">
                  <a:solidFill>
                    <a:srgbClr val="FF00FF"/>
                  </a:solidFill>
                </a:rPr>
                <a:t>or  interference</a:t>
              </a:r>
              <a:endParaRPr lang="en-US" dirty="0">
                <a:solidFill>
                  <a:srgbClr val="FF00FF"/>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mtClean="0"/>
              <a:t>Fitting Multiple Parts</a:t>
            </a:r>
          </a:p>
        </p:txBody>
      </p:sp>
      <p:graphicFrame>
        <p:nvGraphicFramePr>
          <p:cNvPr id="5122" name="Object 4"/>
          <p:cNvGraphicFramePr>
            <a:graphicFrameLocks noChangeAspect="1"/>
          </p:cNvGraphicFramePr>
          <p:nvPr>
            <p:ph sz="half" idx="1"/>
          </p:nvPr>
        </p:nvGraphicFramePr>
        <p:xfrm>
          <a:off x="1524000" y="1676400"/>
          <a:ext cx="4071938" cy="3122613"/>
        </p:xfrm>
        <a:graphic>
          <a:graphicData uri="http://schemas.openxmlformats.org/presentationml/2006/ole">
            <p:oleObj spid="_x0000_s3074" name="Bitmap Image" r:id="rId4" imgW="2657846" imgH="2038095" progId="PBrush">
              <p:embed/>
            </p:oleObj>
          </a:graphicData>
        </a:graphic>
      </p:graphicFrame>
      <p:graphicFrame>
        <p:nvGraphicFramePr>
          <p:cNvPr id="5123" name="Object 6"/>
          <p:cNvGraphicFramePr>
            <a:graphicFrameLocks noChangeAspect="1"/>
          </p:cNvGraphicFramePr>
          <p:nvPr>
            <p:ph sz="half" idx="2"/>
          </p:nvPr>
        </p:nvGraphicFramePr>
        <p:xfrm>
          <a:off x="4114800" y="4318000"/>
          <a:ext cx="4724400" cy="2311400"/>
        </p:xfrm>
        <a:graphic>
          <a:graphicData uri="http://schemas.openxmlformats.org/presentationml/2006/ole">
            <p:oleObj spid="_x0000_s3075" name="Bitmap Image" r:id="rId5" imgW="4476190" imgH="2190476" progId="PBrush">
              <p:embed/>
            </p:oleObj>
          </a:graphicData>
        </a:graphic>
      </p:graphicFrame>
      <p:sp>
        <p:nvSpPr>
          <p:cNvPr id="5" name="TextBox 4"/>
          <p:cNvSpPr txBox="1"/>
          <p:nvPr/>
        </p:nvSpPr>
        <p:spPr>
          <a:xfrm>
            <a:off x="7162800" y="5029200"/>
            <a:ext cx="1828800" cy="954107"/>
          </a:xfrm>
          <a:prstGeom prst="rect">
            <a:avLst/>
          </a:prstGeom>
          <a:noFill/>
        </p:spPr>
        <p:txBody>
          <a:bodyPr wrap="square" rtlCol="0">
            <a:spAutoFit/>
          </a:bodyPr>
          <a:lstStyle/>
          <a:p>
            <a:r>
              <a:rPr lang="en-US" sz="1400" dirty="0" smtClean="0"/>
              <a:t>Max Clearance</a:t>
            </a:r>
          </a:p>
          <a:p>
            <a:r>
              <a:rPr lang="en-US" sz="1400" dirty="0" smtClean="0"/>
              <a:t>0.502-0.495</a:t>
            </a:r>
          </a:p>
          <a:p>
            <a:r>
              <a:rPr lang="en-US" sz="1400" dirty="0" smtClean="0"/>
              <a:t>Min Clearance</a:t>
            </a:r>
          </a:p>
          <a:p>
            <a:r>
              <a:rPr lang="en-US" sz="1400" dirty="0" smtClean="0"/>
              <a:t>0.498-0.497</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447800" y="228600"/>
            <a:ext cx="8077200" cy="914400"/>
          </a:xfrm>
        </p:spPr>
        <p:txBody>
          <a:bodyPr/>
          <a:lstStyle/>
          <a:p>
            <a:pPr eaLnBrk="1" hangingPunct="1"/>
            <a:r>
              <a:rPr lang="en-US" b="1" u="sng" dirty="0" smtClean="0"/>
              <a:t>Lecture Objectives</a:t>
            </a:r>
            <a:endParaRPr lang="en-US" sz="2400" b="1" u="sng" dirty="0" smtClean="0"/>
          </a:p>
        </p:txBody>
      </p:sp>
      <p:sp>
        <p:nvSpPr>
          <p:cNvPr id="8196" name="Rectangle 3"/>
          <p:cNvSpPr>
            <a:spLocks noGrp="1" noChangeArrowheads="1"/>
          </p:cNvSpPr>
          <p:nvPr>
            <p:ph idx="1"/>
          </p:nvPr>
        </p:nvSpPr>
        <p:spPr>
          <a:xfrm>
            <a:off x="685800" y="2438400"/>
            <a:ext cx="7772400" cy="4114800"/>
          </a:xfrm>
        </p:spPr>
        <p:txBody>
          <a:bodyPr/>
          <a:lstStyle/>
          <a:p>
            <a:pPr marL="609600" indent="-609600" eaLnBrk="1" hangingPunct="1"/>
            <a:r>
              <a:rPr lang="en-US" smtClean="0"/>
              <a:t>Understand principles of Tolerances</a:t>
            </a:r>
          </a:p>
          <a:p>
            <a:pPr marL="609600" indent="-609600" eaLnBrk="1" hangingPunct="1"/>
            <a:r>
              <a:rPr lang="en-US" smtClean="0"/>
              <a:t>Introduction to Fits</a:t>
            </a:r>
          </a:p>
          <a:p>
            <a:pPr marL="609600" indent="-609600" eaLnBrk="1" hangingPunct="1"/>
            <a:r>
              <a:rPr lang="en-US" smtClean="0"/>
              <a:t>More than Two Parts Systems</a:t>
            </a:r>
          </a:p>
        </p:txBody>
      </p:sp>
      <p:sp>
        <p:nvSpPr>
          <p:cNvPr id="8194" name="Slide Number Placeholder 3"/>
          <p:cNvSpPr>
            <a:spLocks noGrp="1"/>
          </p:cNvSpPr>
          <p:nvPr>
            <p:ph type="sldNum" sz="quarter" idx="12"/>
          </p:nvPr>
        </p:nvSpPr>
        <p:spPr>
          <a:noFill/>
        </p:spPr>
        <p:txBody>
          <a:bodyPr/>
          <a:lstStyle/>
          <a:p>
            <a:fld id="{2A99EF82-32CA-4A99-A2A3-387EC1DA1D42}"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Shaft and Hole Fits</a:t>
            </a:r>
          </a:p>
        </p:txBody>
      </p:sp>
      <p:sp>
        <p:nvSpPr>
          <p:cNvPr id="17410" name="Slide Number Placeholder 2"/>
          <p:cNvSpPr>
            <a:spLocks noGrp="1"/>
          </p:cNvSpPr>
          <p:nvPr>
            <p:ph type="sldNum" sz="quarter" idx="12"/>
          </p:nvPr>
        </p:nvSpPr>
        <p:spPr>
          <a:noFill/>
        </p:spPr>
        <p:txBody>
          <a:bodyPr/>
          <a:lstStyle/>
          <a:p>
            <a:fld id="{D8C1FEC7-2C81-4AB2-825B-E64450CD251F}" type="slidenum">
              <a:rPr lang="en-US"/>
              <a:pPr/>
              <a:t>20</a:t>
            </a:fld>
            <a:endParaRPr lang="en-US"/>
          </a:p>
        </p:txBody>
      </p:sp>
      <p:pic>
        <p:nvPicPr>
          <p:cNvPr id="17412" name="Picture 3" descr="~AUT0039"/>
          <p:cNvPicPr>
            <a:picLocks noChangeAspect="1" noChangeArrowheads="1"/>
          </p:cNvPicPr>
          <p:nvPr/>
        </p:nvPicPr>
        <p:blipFill>
          <a:blip r:embed="rId3" cstate="print"/>
          <a:srcRect r="1788"/>
          <a:stretch>
            <a:fillRect/>
          </a:stretch>
        </p:blipFill>
        <p:spPr bwMode="auto">
          <a:xfrm>
            <a:off x="1117600" y="2617788"/>
            <a:ext cx="8026400" cy="4240212"/>
          </a:xfrm>
          <a:prstGeom prst="rect">
            <a:avLst/>
          </a:prstGeom>
          <a:noFill/>
          <a:ln w="12700">
            <a:noFill/>
            <a:miter lim="800000"/>
            <a:headEnd type="none" w="sm" len="sm"/>
            <a:tailEnd type="none" w="sm" len="sm"/>
          </a:ln>
        </p:spPr>
      </p:pic>
      <p:sp>
        <p:nvSpPr>
          <p:cNvPr id="17413" name="Text Box 4"/>
          <p:cNvSpPr txBox="1">
            <a:spLocks noChangeArrowheads="1"/>
          </p:cNvSpPr>
          <p:nvPr/>
        </p:nvSpPr>
        <p:spPr bwMode="auto">
          <a:xfrm>
            <a:off x="1600200" y="1828800"/>
            <a:ext cx="7467600" cy="457200"/>
          </a:xfrm>
          <a:prstGeom prst="rect">
            <a:avLst/>
          </a:prstGeom>
          <a:noFill/>
          <a:ln w="12700">
            <a:noFill/>
            <a:miter lim="800000"/>
            <a:headEnd type="none" w="sm" len="sm"/>
            <a:tailEnd type="none" w="sm" len="sm"/>
          </a:ln>
        </p:spPr>
        <p:txBody>
          <a:bodyPr>
            <a:spAutoFit/>
          </a:bodyPr>
          <a:lstStyle/>
          <a:p>
            <a:pPr>
              <a:spcBef>
                <a:spcPct val="50000"/>
              </a:spcBef>
            </a:pPr>
            <a:r>
              <a:rPr lang="en-US" b="1" dirty="0">
                <a:latin typeface="Arial" charset="0"/>
              </a:rPr>
              <a:t>Clearance</a:t>
            </a:r>
            <a:r>
              <a:rPr lang="en-US" dirty="0"/>
              <a:t>					</a:t>
            </a:r>
            <a:r>
              <a:rPr lang="en-US" b="1" dirty="0">
                <a:latin typeface="Arial" charset="0"/>
              </a:rPr>
              <a:t>Interference</a:t>
            </a:r>
          </a:p>
        </p:txBody>
      </p:sp>
      <p:sp>
        <p:nvSpPr>
          <p:cNvPr id="6" name="TextBox 5"/>
          <p:cNvSpPr txBox="1"/>
          <p:nvPr/>
        </p:nvSpPr>
        <p:spPr>
          <a:xfrm>
            <a:off x="990600" y="6324600"/>
            <a:ext cx="1905000" cy="276999"/>
          </a:xfrm>
          <a:prstGeom prst="rect">
            <a:avLst/>
          </a:prstGeom>
          <a:noFill/>
        </p:spPr>
        <p:txBody>
          <a:bodyPr wrap="square" rtlCol="0">
            <a:spAutoFit/>
          </a:bodyPr>
          <a:lstStyle/>
          <a:p>
            <a:r>
              <a:rPr lang="en-US" sz="1200" dirty="0" smtClean="0"/>
              <a:t>(1.00 – 0.999)</a:t>
            </a:r>
            <a:endParaRPr lang="en-US" sz="1200" dirty="0"/>
          </a:p>
        </p:txBody>
      </p:sp>
      <p:sp>
        <p:nvSpPr>
          <p:cNvPr id="7" name="TextBox 6"/>
          <p:cNvSpPr txBox="1"/>
          <p:nvPr/>
        </p:nvSpPr>
        <p:spPr>
          <a:xfrm>
            <a:off x="7772400" y="6324600"/>
            <a:ext cx="1143000" cy="276999"/>
          </a:xfrm>
          <a:prstGeom prst="rect">
            <a:avLst/>
          </a:prstGeom>
          <a:noFill/>
        </p:spPr>
        <p:txBody>
          <a:bodyPr wrap="square" rtlCol="0">
            <a:spAutoFit/>
          </a:bodyPr>
          <a:lstStyle/>
          <a:p>
            <a:r>
              <a:rPr lang="en-US" sz="1200" dirty="0" smtClean="0"/>
              <a:t>(1.00- 1.003)</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Shaft and Hole Fits</a:t>
            </a:r>
          </a:p>
        </p:txBody>
      </p:sp>
      <p:sp>
        <p:nvSpPr>
          <p:cNvPr id="18434" name="Slide Number Placeholder 2"/>
          <p:cNvSpPr>
            <a:spLocks noGrp="1"/>
          </p:cNvSpPr>
          <p:nvPr>
            <p:ph type="sldNum" sz="quarter" idx="12"/>
          </p:nvPr>
        </p:nvSpPr>
        <p:spPr>
          <a:noFill/>
        </p:spPr>
        <p:txBody>
          <a:bodyPr/>
          <a:lstStyle/>
          <a:p>
            <a:fld id="{B6EDA959-0BCF-4DE4-A798-0675F57BA7E8}" type="slidenum">
              <a:rPr lang="en-US"/>
              <a:pPr/>
              <a:t>21</a:t>
            </a:fld>
            <a:endParaRPr lang="en-US"/>
          </a:p>
        </p:txBody>
      </p:sp>
      <p:sp>
        <p:nvSpPr>
          <p:cNvPr id="18436" name="Text Box 3"/>
          <p:cNvSpPr txBox="1">
            <a:spLocks noChangeArrowheads="1"/>
          </p:cNvSpPr>
          <p:nvPr/>
        </p:nvSpPr>
        <p:spPr bwMode="auto">
          <a:xfrm>
            <a:off x="3505200" y="1752600"/>
            <a:ext cx="2895600" cy="457200"/>
          </a:xfrm>
          <a:prstGeom prst="rect">
            <a:avLst/>
          </a:prstGeom>
          <a:noFill/>
          <a:ln w="12700">
            <a:noFill/>
            <a:miter lim="800000"/>
            <a:headEnd type="none" w="sm" len="sm"/>
            <a:tailEnd type="none" w="sm" len="sm"/>
          </a:ln>
        </p:spPr>
        <p:txBody>
          <a:bodyPr>
            <a:spAutoFit/>
          </a:bodyPr>
          <a:lstStyle/>
          <a:p>
            <a:pPr>
              <a:spcBef>
                <a:spcPct val="50000"/>
              </a:spcBef>
            </a:pPr>
            <a:r>
              <a:rPr lang="en-US" b="1">
                <a:latin typeface="Arial" charset="0"/>
              </a:rPr>
              <a:t>Transition</a:t>
            </a:r>
          </a:p>
        </p:txBody>
      </p:sp>
      <p:grpSp>
        <p:nvGrpSpPr>
          <p:cNvPr id="2" name="Group 4"/>
          <p:cNvGrpSpPr>
            <a:grpSpLocks noChangeAspect="1"/>
          </p:cNvGrpSpPr>
          <p:nvPr/>
        </p:nvGrpSpPr>
        <p:grpSpPr bwMode="auto">
          <a:xfrm>
            <a:off x="527050" y="2112963"/>
            <a:ext cx="7888288" cy="3711575"/>
            <a:chOff x="103" y="1440"/>
            <a:chExt cx="5520" cy="2597"/>
          </a:xfrm>
        </p:grpSpPr>
        <p:pic>
          <p:nvPicPr>
            <p:cNvPr id="18438" name="Picture 5" descr="~AUT0041"/>
            <p:cNvPicPr>
              <a:picLocks noChangeAspect="1" noChangeArrowheads="1"/>
            </p:cNvPicPr>
            <p:nvPr/>
          </p:nvPicPr>
          <p:blipFill>
            <a:blip r:embed="rId3" cstate="print"/>
            <a:srcRect/>
            <a:stretch>
              <a:fillRect/>
            </a:stretch>
          </p:blipFill>
          <p:spPr bwMode="auto">
            <a:xfrm>
              <a:off x="103" y="1440"/>
              <a:ext cx="5520" cy="2597"/>
            </a:xfrm>
            <a:prstGeom prst="rect">
              <a:avLst/>
            </a:prstGeom>
            <a:noFill/>
            <a:ln w="12700">
              <a:noFill/>
              <a:miter lim="800000"/>
              <a:headEnd type="none" w="sm" len="sm"/>
              <a:tailEnd type="none" w="sm" len="sm"/>
            </a:ln>
          </p:spPr>
        </p:pic>
        <p:sp>
          <p:nvSpPr>
            <p:cNvPr id="18439" name="Text Box 6"/>
            <p:cNvSpPr txBox="1">
              <a:spLocks noChangeAspect="1" noChangeArrowheads="1"/>
            </p:cNvSpPr>
            <p:nvPr/>
          </p:nvSpPr>
          <p:spPr bwMode="auto">
            <a:xfrm>
              <a:off x="959" y="3471"/>
              <a:ext cx="1001" cy="258"/>
            </a:xfrm>
            <a:prstGeom prst="rect">
              <a:avLst/>
            </a:prstGeom>
            <a:solidFill>
              <a:schemeClr val="accent2"/>
            </a:solidFill>
            <a:ln w="12700">
              <a:noFill/>
              <a:miter lim="800000"/>
              <a:headEnd type="none" w="sm" len="sm"/>
              <a:tailEnd type="none" w="sm" len="sm"/>
            </a:ln>
          </p:spPr>
          <p:txBody>
            <a:bodyPr wrap="square" lIns="0" tIns="0" rIns="0" bIns="0" anchor="ctr">
              <a:spAutoFit/>
            </a:bodyPr>
            <a:lstStyle/>
            <a:p>
              <a:pPr algn="ctr">
                <a:spcBef>
                  <a:spcPct val="50000"/>
                </a:spcBef>
              </a:pPr>
              <a:r>
                <a:rPr lang="en-US" sz="1200" b="1" dirty="0">
                  <a:solidFill>
                    <a:srgbClr val="FF0000"/>
                  </a:solidFill>
                </a:rPr>
                <a:t>CLEARANCE FIT</a:t>
              </a:r>
              <a:br>
                <a:rPr lang="en-US" sz="1200" b="1" dirty="0">
                  <a:solidFill>
                    <a:srgbClr val="FF0000"/>
                  </a:solidFill>
                </a:rPr>
              </a:br>
              <a:r>
                <a:rPr lang="en-US" sz="1200" b="1" dirty="0">
                  <a:solidFill>
                    <a:srgbClr val="FF0000"/>
                  </a:solidFill>
                </a:rPr>
                <a:t>+ .003</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fontScale="90000"/>
          </a:bodyPr>
          <a:lstStyle/>
          <a:p>
            <a:pPr eaLnBrk="1" hangingPunct="1"/>
            <a:r>
              <a:rPr lang="en-US" smtClean="0"/>
              <a:t>Standard Precision Fits: English Units</a:t>
            </a:r>
          </a:p>
        </p:txBody>
      </p:sp>
      <p:sp>
        <p:nvSpPr>
          <p:cNvPr id="19460" name="Rectangle 3"/>
          <p:cNvSpPr>
            <a:spLocks noGrp="1" noChangeArrowheads="1"/>
          </p:cNvSpPr>
          <p:nvPr>
            <p:ph idx="1"/>
          </p:nvPr>
        </p:nvSpPr>
        <p:spPr/>
        <p:txBody>
          <a:bodyPr/>
          <a:lstStyle/>
          <a:p>
            <a:pPr eaLnBrk="1" hangingPunct="1"/>
            <a:r>
              <a:rPr lang="en-US" dirty="0" smtClean="0"/>
              <a:t>Running and sliding fits (RC)</a:t>
            </a:r>
          </a:p>
          <a:p>
            <a:pPr eaLnBrk="1" hangingPunct="1"/>
            <a:r>
              <a:rPr lang="en-US" dirty="0" smtClean="0"/>
              <a:t>Clearance </a:t>
            </a:r>
            <a:r>
              <a:rPr lang="en-US" dirty="0" err="1" smtClean="0"/>
              <a:t>locational</a:t>
            </a:r>
            <a:r>
              <a:rPr lang="en-US" dirty="0" smtClean="0"/>
              <a:t> fits (LC)</a:t>
            </a:r>
          </a:p>
          <a:p>
            <a:pPr eaLnBrk="1" hangingPunct="1"/>
            <a:r>
              <a:rPr lang="en-US" dirty="0" smtClean="0"/>
              <a:t>Transition </a:t>
            </a:r>
            <a:r>
              <a:rPr lang="en-US" dirty="0" err="1" smtClean="0"/>
              <a:t>locational</a:t>
            </a:r>
            <a:r>
              <a:rPr lang="en-US" dirty="0" smtClean="0"/>
              <a:t> fits (LT)</a:t>
            </a:r>
          </a:p>
          <a:p>
            <a:pPr eaLnBrk="1" hangingPunct="1"/>
            <a:r>
              <a:rPr lang="en-US" dirty="0" smtClean="0"/>
              <a:t>Interference </a:t>
            </a:r>
            <a:r>
              <a:rPr lang="en-US" dirty="0" err="1" smtClean="0"/>
              <a:t>locational</a:t>
            </a:r>
            <a:r>
              <a:rPr lang="en-US" dirty="0" smtClean="0"/>
              <a:t> fits (LN)</a:t>
            </a:r>
          </a:p>
          <a:p>
            <a:pPr eaLnBrk="1" hangingPunct="1"/>
            <a:r>
              <a:rPr lang="en-US" dirty="0" smtClean="0"/>
              <a:t>Force and shrink fits (FN)</a:t>
            </a:r>
          </a:p>
          <a:p>
            <a:pPr eaLnBrk="1" hangingPunct="1">
              <a:buNone/>
            </a:pPr>
            <a:endParaRPr lang="en-US" dirty="0" smtClean="0"/>
          </a:p>
        </p:txBody>
      </p:sp>
      <p:sp>
        <p:nvSpPr>
          <p:cNvPr id="19458" name="Slide Number Placeholder 3"/>
          <p:cNvSpPr>
            <a:spLocks noGrp="1"/>
          </p:cNvSpPr>
          <p:nvPr>
            <p:ph type="sldNum" sz="quarter" idx="12"/>
          </p:nvPr>
        </p:nvSpPr>
        <p:spPr>
          <a:noFill/>
        </p:spPr>
        <p:txBody>
          <a:bodyPr/>
          <a:lstStyle/>
          <a:p>
            <a:fld id="{AD8F293C-6D62-403D-8C9B-E009CBEB3D7F}"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Basic Hole System or Hole Basis</a:t>
            </a:r>
          </a:p>
        </p:txBody>
      </p:sp>
      <p:sp>
        <p:nvSpPr>
          <p:cNvPr id="20484" name="Rectangle 3"/>
          <p:cNvSpPr>
            <a:spLocks noGrp="1" noChangeArrowheads="1"/>
          </p:cNvSpPr>
          <p:nvPr>
            <p:ph idx="1"/>
          </p:nvPr>
        </p:nvSpPr>
        <p:spPr/>
        <p:txBody>
          <a:bodyPr/>
          <a:lstStyle/>
          <a:p>
            <a:pPr eaLnBrk="1" hangingPunct="1"/>
            <a:r>
              <a:rPr lang="en-US" smtClean="0">
                <a:sym typeface="Greek Symbols" pitchFamily="18" charset="2"/>
              </a:rPr>
              <a:t>Definition of the "Basic Hole System":</a:t>
            </a:r>
          </a:p>
          <a:p>
            <a:pPr eaLnBrk="1" hangingPunct="1">
              <a:lnSpc>
                <a:spcPct val="70000"/>
              </a:lnSpc>
            </a:pPr>
            <a:endParaRPr lang="en-US" sz="3200" smtClean="0">
              <a:solidFill>
                <a:srgbClr val="CC0000"/>
              </a:solidFill>
              <a:sym typeface="Greek Symbols" pitchFamily="18" charset="2"/>
            </a:endParaRPr>
          </a:p>
          <a:p>
            <a:pPr eaLnBrk="1" hangingPunct="1">
              <a:buFontTx/>
              <a:buNone/>
            </a:pPr>
            <a:r>
              <a:rPr lang="en-US" sz="3200" smtClean="0">
                <a:solidFill>
                  <a:srgbClr val="CC0000"/>
                </a:solidFill>
                <a:sym typeface="Greek Symbols" pitchFamily="18" charset="2"/>
              </a:rPr>
              <a:t>	The "minimum size" of the hole is equal to the "basic size" of the fit</a:t>
            </a:r>
          </a:p>
          <a:p>
            <a:pPr eaLnBrk="1" hangingPunct="1">
              <a:lnSpc>
                <a:spcPct val="70000"/>
              </a:lnSpc>
            </a:pPr>
            <a:endParaRPr lang="en-US" smtClean="0">
              <a:solidFill>
                <a:srgbClr val="CC0000"/>
              </a:solidFill>
              <a:sym typeface="Greek Symbols" pitchFamily="18" charset="2"/>
            </a:endParaRPr>
          </a:p>
          <a:p>
            <a:pPr eaLnBrk="1" hangingPunct="1"/>
            <a:r>
              <a:rPr lang="en-US" smtClean="0">
                <a:sym typeface="Greek Symbols" pitchFamily="18" charset="2"/>
              </a:rPr>
              <a:t>Example:  If the nominal size of a fit is 1/2", then the minimum size of the hole in the system will be 0.500"</a:t>
            </a:r>
          </a:p>
        </p:txBody>
      </p:sp>
      <p:sp>
        <p:nvSpPr>
          <p:cNvPr id="20482" name="Slide Number Placeholder 3"/>
          <p:cNvSpPr>
            <a:spLocks noGrp="1"/>
          </p:cNvSpPr>
          <p:nvPr>
            <p:ph type="sldNum" sz="quarter" idx="12"/>
          </p:nvPr>
        </p:nvSpPr>
        <p:spPr>
          <a:noFill/>
        </p:spPr>
        <p:txBody>
          <a:bodyPr/>
          <a:lstStyle/>
          <a:p>
            <a:fld id="{8A9D8334-8066-4740-B7F0-85501AB623CC}"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066800" y="0"/>
            <a:ext cx="7772400" cy="1143000"/>
          </a:xfrm>
        </p:spPr>
        <p:txBody>
          <a:bodyPr/>
          <a:lstStyle/>
          <a:p>
            <a:pPr eaLnBrk="1" hangingPunct="1"/>
            <a:r>
              <a:rPr lang="en-US" dirty="0" smtClean="0"/>
              <a:t>Basic Hole System</a:t>
            </a:r>
          </a:p>
        </p:txBody>
      </p:sp>
      <p:sp>
        <p:nvSpPr>
          <p:cNvPr id="21508" name="Rectangle 3"/>
          <p:cNvSpPr>
            <a:spLocks noGrp="1" noChangeArrowheads="1"/>
          </p:cNvSpPr>
          <p:nvPr>
            <p:ph idx="1"/>
          </p:nvPr>
        </p:nvSpPr>
        <p:spPr>
          <a:xfrm>
            <a:off x="1143000" y="1981200"/>
            <a:ext cx="6934200" cy="4114800"/>
          </a:xfrm>
        </p:spPr>
        <p:txBody>
          <a:bodyPr>
            <a:normAutofit/>
          </a:bodyPr>
          <a:lstStyle/>
          <a:p>
            <a:pPr eaLnBrk="1" hangingPunct="1"/>
            <a:r>
              <a:rPr lang="en-US" sz="2400" dirty="0" smtClean="0"/>
              <a:t>Clearance = Hole – Shaft</a:t>
            </a:r>
          </a:p>
          <a:p>
            <a:pPr eaLnBrk="1" hangingPunct="1"/>
            <a:r>
              <a:rPr lang="en-US" sz="2400" dirty="0" err="1" smtClean="0"/>
              <a:t>Cmax</a:t>
            </a:r>
            <a:r>
              <a:rPr lang="en-US" sz="2400" dirty="0" smtClean="0"/>
              <a:t> = </a:t>
            </a:r>
            <a:r>
              <a:rPr lang="en-US" sz="2400" dirty="0" err="1" smtClean="0"/>
              <a:t>Hmax</a:t>
            </a:r>
            <a:r>
              <a:rPr lang="en-US" sz="2400" dirty="0" smtClean="0"/>
              <a:t> – </a:t>
            </a:r>
            <a:r>
              <a:rPr lang="en-US" sz="2400" dirty="0" err="1" smtClean="0"/>
              <a:t>Smin</a:t>
            </a:r>
            <a:endParaRPr lang="en-US" sz="2400" dirty="0" smtClean="0"/>
          </a:p>
          <a:p>
            <a:pPr eaLnBrk="1" hangingPunct="1"/>
            <a:r>
              <a:rPr lang="en-US" sz="2400" dirty="0" err="1" smtClean="0"/>
              <a:t>Cmin</a:t>
            </a:r>
            <a:r>
              <a:rPr lang="en-US" sz="2400" dirty="0" smtClean="0"/>
              <a:t> = </a:t>
            </a:r>
            <a:r>
              <a:rPr lang="en-US" sz="2400" dirty="0" err="1" smtClean="0"/>
              <a:t>Hmin</a:t>
            </a:r>
            <a:r>
              <a:rPr lang="en-US" sz="2400" dirty="0" smtClean="0"/>
              <a:t> – </a:t>
            </a:r>
            <a:r>
              <a:rPr lang="en-US" sz="2400" dirty="0" err="1" smtClean="0"/>
              <a:t>Smax</a:t>
            </a:r>
            <a:endParaRPr lang="en-US" sz="2400" dirty="0" smtClean="0"/>
          </a:p>
          <a:p>
            <a:pPr eaLnBrk="1" hangingPunct="1">
              <a:buFontTx/>
              <a:buNone/>
            </a:pPr>
            <a:r>
              <a:rPr lang="en-US" sz="2400" dirty="0" smtClean="0"/>
              <a:t>	</a:t>
            </a:r>
            <a:r>
              <a:rPr lang="en-US" sz="1800" dirty="0" smtClean="0"/>
              <a:t>Both </a:t>
            </a:r>
            <a:r>
              <a:rPr lang="en-US" sz="1800" dirty="0" err="1" smtClean="0"/>
              <a:t>Cmax</a:t>
            </a:r>
            <a:r>
              <a:rPr lang="en-US" sz="1800" dirty="0" smtClean="0"/>
              <a:t> and </a:t>
            </a:r>
            <a:r>
              <a:rPr lang="en-US" sz="1800" dirty="0" err="1" smtClean="0"/>
              <a:t>Cmin</a:t>
            </a:r>
            <a:r>
              <a:rPr lang="en-US" sz="1800" dirty="0" smtClean="0"/>
              <a:t> &gt;0 – Clearance fit</a:t>
            </a:r>
          </a:p>
          <a:p>
            <a:pPr eaLnBrk="1" hangingPunct="1">
              <a:buFontTx/>
              <a:buNone/>
            </a:pPr>
            <a:r>
              <a:rPr lang="en-US" sz="1800" dirty="0" smtClean="0"/>
              <a:t>	Both </a:t>
            </a:r>
            <a:r>
              <a:rPr lang="en-US" sz="1800" dirty="0" err="1" smtClean="0"/>
              <a:t>Cmax</a:t>
            </a:r>
            <a:r>
              <a:rPr lang="en-US" sz="1800" dirty="0" smtClean="0"/>
              <a:t> and </a:t>
            </a:r>
            <a:r>
              <a:rPr lang="en-US" sz="1800" dirty="0" err="1" smtClean="0"/>
              <a:t>Cmin</a:t>
            </a:r>
            <a:r>
              <a:rPr lang="en-US" sz="1800" dirty="0" smtClean="0"/>
              <a:t> &lt;0 – Interference fit</a:t>
            </a:r>
          </a:p>
          <a:p>
            <a:pPr eaLnBrk="1" hangingPunct="1">
              <a:buFontTx/>
              <a:buNone/>
            </a:pPr>
            <a:r>
              <a:rPr lang="en-US" sz="1800" dirty="0" smtClean="0"/>
              <a:t>	</a:t>
            </a:r>
            <a:r>
              <a:rPr lang="en-US" sz="1800" dirty="0" err="1" smtClean="0"/>
              <a:t>Cmax</a:t>
            </a:r>
            <a:r>
              <a:rPr lang="en-US" sz="1800" dirty="0" smtClean="0"/>
              <a:t> &gt; 0 </a:t>
            </a:r>
            <a:r>
              <a:rPr lang="en-US" sz="1800" dirty="0" err="1" smtClean="0"/>
              <a:t>Cmin</a:t>
            </a:r>
            <a:r>
              <a:rPr lang="en-US" sz="1800" dirty="0" smtClean="0"/>
              <a:t> &lt; 0 – Transition fit</a:t>
            </a:r>
          </a:p>
          <a:p>
            <a:pPr eaLnBrk="1" hangingPunct="1"/>
            <a:r>
              <a:rPr lang="en-US" sz="2400" dirty="0" smtClean="0">
                <a:solidFill>
                  <a:srgbClr val="CC0000"/>
                </a:solidFill>
              </a:rPr>
              <a:t>System Tolerance = </a:t>
            </a:r>
            <a:r>
              <a:rPr lang="en-US" sz="2400" dirty="0" err="1" smtClean="0">
                <a:solidFill>
                  <a:srgbClr val="CC0000"/>
                </a:solidFill>
              </a:rPr>
              <a:t>Cmax</a:t>
            </a:r>
            <a:r>
              <a:rPr lang="en-US" sz="2400" dirty="0" smtClean="0">
                <a:solidFill>
                  <a:srgbClr val="CC0000"/>
                </a:solidFill>
              </a:rPr>
              <a:t> – </a:t>
            </a:r>
            <a:r>
              <a:rPr lang="en-US" sz="2400" dirty="0" err="1" smtClean="0">
                <a:solidFill>
                  <a:srgbClr val="CC0000"/>
                </a:solidFill>
              </a:rPr>
              <a:t>Cmin</a:t>
            </a:r>
            <a:endParaRPr lang="en-US" sz="2400" dirty="0" smtClean="0">
              <a:solidFill>
                <a:srgbClr val="CC0000"/>
              </a:solidFill>
            </a:endParaRPr>
          </a:p>
          <a:p>
            <a:pPr eaLnBrk="1" hangingPunct="1"/>
            <a:r>
              <a:rPr lang="en-US" sz="2400" dirty="0" smtClean="0">
                <a:solidFill>
                  <a:srgbClr val="CC0000"/>
                </a:solidFill>
              </a:rPr>
              <a:t>Allowance = Min. Clearance = </a:t>
            </a:r>
            <a:r>
              <a:rPr lang="en-US" sz="2400" dirty="0" err="1" smtClean="0">
                <a:solidFill>
                  <a:srgbClr val="CC0000"/>
                </a:solidFill>
              </a:rPr>
              <a:t>Cmin</a:t>
            </a:r>
            <a:endParaRPr lang="en-US" sz="2400" dirty="0" smtClean="0">
              <a:solidFill>
                <a:srgbClr val="CC0000"/>
              </a:solidFill>
            </a:endParaRPr>
          </a:p>
        </p:txBody>
      </p:sp>
      <p:sp>
        <p:nvSpPr>
          <p:cNvPr id="21506" name="Slide Number Placeholder 3"/>
          <p:cNvSpPr>
            <a:spLocks noGrp="1"/>
          </p:cNvSpPr>
          <p:nvPr>
            <p:ph type="sldNum" sz="quarter" idx="12"/>
          </p:nvPr>
        </p:nvSpPr>
        <p:spPr>
          <a:noFill/>
        </p:spPr>
        <p:txBody>
          <a:bodyPr/>
          <a:lstStyle/>
          <a:p>
            <a:fld id="{9B152CF2-07FC-4FEA-B854-E161993062A1}" type="slidenum">
              <a:rPr lang="en-US"/>
              <a:pPr/>
              <a:t>24</a:t>
            </a:fld>
            <a:endParaRPr lang="en-US"/>
          </a:p>
        </p:txBody>
      </p:sp>
      <p:grpSp>
        <p:nvGrpSpPr>
          <p:cNvPr id="2" name="Group 40"/>
          <p:cNvGrpSpPr>
            <a:grpSpLocks/>
          </p:cNvGrpSpPr>
          <p:nvPr/>
        </p:nvGrpSpPr>
        <p:grpSpPr bwMode="auto">
          <a:xfrm>
            <a:off x="6553200" y="1905000"/>
            <a:ext cx="2590800" cy="3810000"/>
            <a:chOff x="3744" y="144"/>
            <a:chExt cx="1632" cy="2400"/>
          </a:xfrm>
        </p:grpSpPr>
        <p:sp>
          <p:nvSpPr>
            <p:cNvPr id="21510" name="Line 6"/>
            <p:cNvSpPr>
              <a:spLocks noChangeShapeType="1"/>
            </p:cNvSpPr>
            <p:nvPr/>
          </p:nvSpPr>
          <p:spPr bwMode="auto">
            <a:xfrm>
              <a:off x="3744" y="1920"/>
              <a:ext cx="576" cy="0"/>
            </a:xfrm>
            <a:prstGeom prst="line">
              <a:avLst/>
            </a:prstGeom>
            <a:noFill/>
            <a:ln w="28575">
              <a:solidFill>
                <a:schemeClr val="tx1"/>
              </a:solidFill>
              <a:round/>
              <a:headEnd type="none" w="sm" len="sm"/>
              <a:tailEnd type="none" w="sm" len="sm"/>
            </a:ln>
          </p:spPr>
          <p:txBody>
            <a:bodyPr wrap="none"/>
            <a:lstStyle/>
            <a:p>
              <a:endParaRPr lang="en-US" sz="1600"/>
            </a:p>
          </p:txBody>
        </p:sp>
        <p:sp>
          <p:nvSpPr>
            <p:cNvPr id="21511" name="Line 7"/>
            <p:cNvSpPr>
              <a:spLocks noChangeShapeType="1"/>
            </p:cNvSpPr>
            <p:nvPr/>
          </p:nvSpPr>
          <p:spPr bwMode="auto">
            <a:xfrm>
              <a:off x="4320" y="1920"/>
              <a:ext cx="0" cy="384"/>
            </a:xfrm>
            <a:prstGeom prst="line">
              <a:avLst/>
            </a:prstGeom>
            <a:noFill/>
            <a:ln w="28575">
              <a:solidFill>
                <a:schemeClr val="tx1"/>
              </a:solidFill>
              <a:round/>
              <a:headEnd type="none" w="sm" len="sm"/>
              <a:tailEnd type="none" w="sm" len="sm"/>
            </a:ln>
          </p:spPr>
          <p:txBody>
            <a:bodyPr wrap="none"/>
            <a:lstStyle/>
            <a:p>
              <a:endParaRPr lang="en-US" sz="1600"/>
            </a:p>
          </p:txBody>
        </p:sp>
        <p:sp>
          <p:nvSpPr>
            <p:cNvPr id="21512" name="Line 8"/>
            <p:cNvSpPr>
              <a:spLocks noChangeShapeType="1"/>
            </p:cNvSpPr>
            <p:nvPr/>
          </p:nvSpPr>
          <p:spPr bwMode="auto">
            <a:xfrm flipH="1">
              <a:off x="3744" y="2304"/>
              <a:ext cx="576" cy="0"/>
            </a:xfrm>
            <a:prstGeom prst="line">
              <a:avLst/>
            </a:prstGeom>
            <a:noFill/>
            <a:ln w="28575">
              <a:solidFill>
                <a:schemeClr val="tx1"/>
              </a:solidFill>
              <a:round/>
              <a:headEnd type="none" w="sm" len="sm"/>
              <a:tailEnd type="none" w="sm" len="sm"/>
            </a:ln>
          </p:spPr>
          <p:txBody>
            <a:bodyPr wrap="none"/>
            <a:lstStyle/>
            <a:p>
              <a:endParaRPr lang="en-US" sz="1600"/>
            </a:p>
          </p:txBody>
        </p:sp>
        <p:sp>
          <p:nvSpPr>
            <p:cNvPr id="21513" name="Line 9"/>
            <p:cNvSpPr>
              <a:spLocks noChangeShapeType="1"/>
            </p:cNvSpPr>
            <p:nvPr/>
          </p:nvSpPr>
          <p:spPr bwMode="auto">
            <a:xfrm>
              <a:off x="4800" y="1920"/>
              <a:ext cx="576" cy="0"/>
            </a:xfrm>
            <a:prstGeom prst="line">
              <a:avLst/>
            </a:prstGeom>
            <a:noFill/>
            <a:ln w="28575">
              <a:solidFill>
                <a:schemeClr val="tx1"/>
              </a:solidFill>
              <a:round/>
              <a:headEnd type="none" w="sm" len="sm"/>
              <a:tailEnd type="none" w="sm" len="sm"/>
            </a:ln>
          </p:spPr>
          <p:txBody>
            <a:bodyPr wrap="none"/>
            <a:lstStyle/>
            <a:p>
              <a:endParaRPr lang="en-US" sz="1600"/>
            </a:p>
          </p:txBody>
        </p:sp>
        <p:sp>
          <p:nvSpPr>
            <p:cNvPr id="21514" name="Line 10"/>
            <p:cNvSpPr>
              <a:spLocks noChangeShapeType="1"/>
            </p:cNvSpPr>
            <p:nvPr/>
          </p:nvSpPr>
          <p:spPr bwMode="auto">
            <a:xfrm>
              <a:off x="4800" y="1920"/>
              <a:ext cx="0" cy="384"/>
            </a:xfrm>
            <a:prstGeom prst="line">
              <a:avLst/>
            </a:prstGeom>
            <a:noFill/>
            <a:ln w="28575">
              <a:solidFill>
                <a:schemeClr val="tx1"/>
              </a:solidFill>
              <a:round/>
              <a:headEnd type="none" w="sm" len="sm"/>
              <a:tailEnd type="none" w="sm" len="sm"/>
            </a:ln>
          </p:spPr>
          <p:txBody>
            <a:bodyPr wrap="none"/>
            <a:lstStyle/>
            <a:p>
              <a:endParaRPr lang="en-US" sz="1600"/>
            </a:p>
          </p:txBody>
        </p:sp>
        <p:sp>
          <p:nvSpPr>
            <p:cNvPr id="21515" name="Line 11"/>
            <p:cNvSpPr>
              <a:spLocks noChangeShapeType="1"/>
            </p:cNvSpPr>
            <p:nvPr/>
          </p:nvSpPr>
          <p:spPr bwMode="auto">
            <a:xfrm>
              <a:off x="4800" y="2304"/>
              <a:ext cx="576" cy="0"/>
            </a:xfrm>
            <a:prstGeom prst="line">
              <a:avLst/>
            </a:prstGeom>
            <a:noFill/>
            <a:ln w="28575">
              <a:solidFill>
                <a:schemeClr val="tx1"/>
              </a:solidFill>
              <a:round/>
              <a:headEnd type="none" w="sm" len="sm"/>
              <a:tailEnd type="none" w="sm" len="sm"/>
            </a:ln>
          </p:spPr>
          <p:txBody>
            <a:bodyPr wrap="none"/>
            <a:lstStyle/>
            <a:p>
              <a:endParaRPr lang="en-US" sz="1600"/>
            </a:p>
          </p:txBody>
        </p:sp>
        <p:sp>
          <p:nvSpPr>
            <p:cNvPr id="21516" name="Line 12"/>
            <p:cNvSpPr>
              <a:spLocks noChangeShapeType="1"/>
            </p:cNvSpPr>
            <p:nvPr/>
          </p:nvSpPr>
          <p:spPr bwMode="auto">
            <a:xfrm>
              <a:off x="4128" y="1920"/>
              <a:ext cx="192" cy="192"/>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17" name="Line 13"/>
            <p:cNvSpPr>
              <a:spLocks noChangeShapeType="1"/>
            </p:cNvSpPr>
            <p:nvPr/>
          </p:nvSpPr>
          <p:spPr bwMode="auto">
            <a:xfrm>
              <a:off x="3936" y="1920"/>
              <a:ext cx="384" cy="384"/>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18" name="Line 14"/>
            <p:cNvSpPr>
              <a:spLocks noChangeShapeType="1"/>
            </p:cNvSpPr>
            <p:nvPr/>
          </p:nvSpPr>
          <p:spPr bwMode="auto">
            <a:xfrm>
              <a:off x="3744" y="1920"/>
              <a:ext cx="384" cy="384"/>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19" name="Line 15"/>
            <p:cNvSpPr>
              <a:spLocks noChangeShapeType="1"/>
            </p:cNvSpPr>
            <p:nvPr/>
          </p:nvSpPr>
          <p:spPr bwMode="auto">
            <a:xfrm>
              <a:off x="3744" y="2112"/>
              <a:ext cx="192" cy="192"/>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20" name="Line 16"/>
            <p:cNvSpPr>
              <a:spLocks noChangeShapeType="1"/>
            </p:cNvSpPr>
            <p:nvPr/>
          </p:nvSpPr>
          <p:spPr bwMode="auto">
            <a:xfrm>
              <a:off x="4800" y="2112"/>
              <a:ext cx="192" cy="192"/>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21" name="Line 17"/>
            <p:cNvSpPr>
              <a:spLocks noChangeShapeType="1"/>
            </p:cNvSpPr>
            <p:nvPr/>
          </p:nvSpPr>
          <p:spPr bwMode="auto">
            <a:xfrm>
              <a:off x="4800" y="1920"/>
              <a:ext cx="384" cy="384"/>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22" name="Line 18"/>
            <p:cNvSpPr>
              <a:spLocks noChangeShapeType="1"/>
            </p:cNvSpPr>
            <p:nvPr/>
          </p:nvSpPr>
          <p:spPr bwMode="auto">
            <a:xfrm>
              <a:off x="4992" y="1920"/>
              <a:ext cx="384" cy="384"/>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23" name="Line 19"/>
            <p:cNvSpPr>
              <a:spLocks noChangeShapeType="1"/>
            </p:cNvSpPr>
            <p:nvPr/>
          </p:nvSpPr>
          <p:spPr bwMode="auto">
            <a:xfrm>
              <a:off x="5184" y="1920"/>
              <a:ext cx="192" cy="192"/>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24" name="Rectangle 21"/>
            <p:cNvSpPr>
              <a:spLocks noChangeArrowheads="1"/>
            </p:cNvSpPr>
            <p:nvPr/>
          </p:nvSpPr>
          <p:spPr bwMode="auto">
            <a:xfrm>
              <a:off x="4320" y="144"/>
              <a:ext cx="480" cy="576"/>
            </a:xfrm>
            <a:prstGeom prst="rect">
              <a:avLst/>
            </a:prstGeom>
            <a:solidFill>
              <a:schemeClr val="bg1"/>
            </a:solidFill>
            <a:ln w="28575">
              <a:solidFill>
                <a:schemeClr val="tx1"/>
              </a:solidFill>
              <a:miter lim="800000"/>
              <a:headEnd type="none" w="sm" len="sm"/>
              <a:tailEnd type="none" w="sm" len="sm"/>
            </a:ln>
          </p:spPr>
          <p:txBody>
            <a:bodyPr wrap="none" anchor="ctr"/>
            <a:lstStyle/>
            <a:p>
              <a:endParaRPr lang="en-US" sz="1600"/>
            </a:p>
          </p:txBody>
        </p:sp>
        <p:sp>
          <p:nvSpPr>
            <p:cNvPr id="21525" name="AutoShape 22"/>
            <p:cNvSpPr>
              <a:spLocks noChangeArrowheads="1"/>
            </p:cNvSpPr>
            <p:nvPr/>
          </p:nvSpPr>
          <p:spPr bwMode="auto">
            <a:xfrm>
              <a:off x="4320" y="720"/>
              <a:ext cx="480" cy="48"/>
            </a:xfrm>
            <a:custGeom>
              <a:avLst/>
              <a:gdLst>
                <a:gd name="T0" fmla="*/ 420 w 21600"/>
                <a:gd name="T1" fmla="*/ 24 h 21600"/>
                <a:gd name="T2" fmla="*/ 240 w 21600"/>
                <a:gd name="T3" fmla="*/ 48 h 21600"/>
                <a:gd name="T4" fmla="*/ 60 w 21600"/>
                <a:gd name="T5" fmla="*/ 24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type="none" w="sm" len="sm"/>
              <a:tailEnd type="none" w="sm" len="sm"/>
            </a:ln>
          </p:spPr>
          <p:txBody>
            <a:bodyPr wrap="none" anchor="ctr"/>
            <a:lstStyle/>
            <a:p>
              <a:endParaRPr lang="en-US" sz="1600"/>
            </a:p>
          </p:txBody>
        </p:sp>
        <p:sp>
          <p:nvSpPr>
            <p:cNvPr id="21526" name="Line 24"/>
            <p:cNvSpPr>
              <a:spLocks noChangeShapeType="1"/>
            </p:cNvSpPr>
            <p:nvPr/>
          </p:nvSpPr>
          <p:spPr bwMode="auto">
            <a:xfrm>
              <a:off x="4320" y="816"/>
              <a:ext cx="0" cy="480"/>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27" name="Line 25"/>
            <p:cNvSpPr>
              <a:spLocks noChangeShapeType="1"/>
            </p:cNvSpPr>
            <p:nvPr/>
          </p:nvSpPr>
          <p:spPr bwMode="auto">
            <a:xfrm>
              <a:off x="4800" y="816"/>
              <a:ext cx="0" cy="480"/>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28" name="Line 26"/>
            <p:cNvSpPr>
              <a:spLocks noChangeShapeType="1"/>
            </p:cNvSpPr>
            <p:nvPr/>
          </p:nvSpPr>
          <p:spPr bwMode="auto">
            <a:xfrm flipH="1">
              <a:off x="4080" y="1200"/>
              <a:ext cx="240" cy="0"/>
            </a:xfrm>
            <a:prstGeom prst="line">
              <a:avLst/>
            </a:prstGeom>
            <a:noFill/>
            <a:ln w="12700">
              <a:solidFill>
                <a:schemeClr val="tx1"/>
              </a:solidFill>
              <a:round/>
              <a:headEnd type="triangle" w="med" len="med"/>
              <a:tailEnd type="none" w="sm" len="sm"/>
            </a:ln>
          </p:spPr>
          <p:txBody>
            <a:bodyPr wrap="none"/>
            <a:lstStyle/>
            <a:p>
              <a:endParaRPr lang="en-US" sz="1600"/>
            </a:p>
          </p:txBody>
        </p:sp>
        <p:sp>
          <p:nvSpPr>
            <p:cNvPr id="21529" name="Line 27"/>
            <p:cNvSpPr>
              <a:spLocks noChangeShapeType="1"/>
            </p:cNvSpPr>
            <p:nvPr/>
          </p:nvSpPr>
          <p:spPr bwMode="auto">
            <a:xfrm>
              <a:off x="4800" y="1200"/>
              <a:ext cx="288" cy="0"/>
            </a:xfrm>
            <a:prstGeom prst="line">
              <a:avLst/>
            </a:prstGeom>
            <a:noFill/>
            <a:ln w="12700">
              <a:solidFill>
                <a:schemeClr val="tx1"/>
              </a:solidFill>
              <a:round/>
              <a:headEnd type="triangle" w="med" len="med"/>
              <a:tailEnd type="none" w="sm" len="sm"/>
            </a:ln>
          </p:spPr>
          <p:txBody>
            <a:bodyPr wrap="none"/>
            <a:lstStyle/>
            <a:p>
              <a:endParaRPr lang="en-US" sz="1600"/>
            </a:p>
          </p:txBody>
        </p:sp>
        <p:sp>
          <p:nvSpPr>
            <p:cNvPr id="21530" name="Text Box 28"/>
            <p:cNvSpPr txBox="1">
              <a:spLocks noChangeArrowheads="1"/>
            </p:cNvSpPr>
            <p:nvPr/>
          </p:nvSpPr>
          <p:spPr bwMode="auto">
            <a:xfrm>
              <a:off x="4368" y="960"/>
              <a:ext cx="480" cy="397"/>
            </a:xfrm>
            <a:prstGeom prst="rect">
              <a:avLst/>
            </a:prstGeom>
            <a:noFill/>
            <a:ln w="12700">
              <a:noFill/>
              <a:miter lim="800000"/>
              <a:headEnd type="none" w="sm" len="sm"/>
              <a:tailEnd type="none" w="sm" len="sm"/>
            </a:ln>
          </p:spPr>
          <p:txBody>
            <a:bodyPr>
              <a:spAutoFit/>
            </a:bodyPr>
            <a:lstStyle/>
            <a:p>
              <a:pPr>
                <a:spcBef>
                  <a:spcPct val="50000"/>
                </a:spcBef>
              </a:pPr>
              <a:r>
                <a:rPr lang="en-US" sz="1400" b="1"/>
                <a:t>S</a:t>
              </a:r>
              <a:r>
                <a:rPr lang="en-US" sz="1400" b="1" baseline="-25000"/>
                <a:t>MAX</a:t>
              </a:r>
            </a:p>
            <a:p>
              <a:pPr>
                <a:spcBef>
                  <a:spcPct val="50000"/>
                </a:spcBef>
              </a:pPr>
              <a:r>
                <a:rPr lang="en-US" sz="1400" b="1"/>
                <a:t>S</a:t>
              </a:r>
              <a:r>
                <a:rPr lang="en-US" sz="1400" b="1" baseline="-25000"/>
                <a:t>MIN</a:t>
              </a:r>
              <a:endParaRPr lang="en-US" sz="1400" b="1"/>
            </a:p>
          </p:txBody>
        </p:sp>
        <p:sp>
          <p:nvSpPr>
            <p:cNvPr id="21531" name="Line 30"/>
            <p:cNvSpPr>
              <a:spLocks noChangeShapeType="1"/>
            </p:cNvSpPr>
            <p:nvPr/>
          </p:nvSpPr>
          <p:spPr bwMode="auto">
            <a:xfrm>
              <a:off x="4320" y="1392"/>
              <a:ext cx="0" cy="480"/>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32" name="Line 31"/>
            <p:cNvSpPr>
              <a:spLocks noChangeShapeType="1"/>
            </p:cNvSpPr>
            <p:nvPr/>
          </p:nvSpPr>
          <p:spPr bwMode="auto">
            <a:xfrm>
              <a:off x="4800" y="1392"/>
              <a:ext cx="0" cy="480"/>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33" name="Line 32"/>
            <p:cNvSpPr>
              <a:spLocks noChangeShapeType="1"/>
            </p:cNvSpPr>
            <p:nvPr/>
          </p:nvSpPr>
          <p:spPr bwMode="auto">
            <a:xfrm flipH="1">
              <a:off x="4080" y="1584"/>
              <a:ext cx="240" cy="0"/>
            </a:xfrm>
            <a:prstGeom prst="line">
              <a:avLst/>
            </a:prstGeom>
            <a:noFill/>
            <a:ln w="12700">
              <a:solidFill>
                <a:schemeClr val="tx1"/>
              </a:solidFill>
              <a:round/>
              <a:headEnd type="triangle" w="med" len="med"/>
              <a:tailEnd type="none" w="sm" len="sm"/>
            </a:ln>
          </p:spPr>
          <p:txBody>
            <a:bodyPr wrap="none"/>
            <a:lstStyle/>
            <a:p>
              <a:endParaRPr lang="en-US" sz="1600"/>
            </a:p>
          </p:txBody>
        </p:sp>
        <p:sp>
          <p:nvSpPr>
            <p:cNvPr id="21534" name="Line 33"/>
            <p:cNvSpPr>
              <a:spLocks noChangeShapeType="1"/>
            </p:cNvSpPr>
            <p:nvPr/>
          </p:nvSpPr>
          <p:spPr bwMode="auto">
            <a:xfrm>
              <a:off x="4800" y="1584"/>
              <a:ext cx="288" cy="0"/>
            </a:xfrm>
            <a:prstGeom prst="line">
              <a:avLst/>
            </a:prstGeom>
            <a:noFill/>
            <a:ln w="12700">
              <a:solidFill>
                <a:schemeClr val="tx1"/>
              </a:solidFill>
              <a:round/>
              <a:headEnd type="triangle" w="med" len="med"/>
              <a:tailEnd type="none" w="sm" len="sm"/>
            </a:ln>
          </p:spPr>
          <p:txBody>
            <a:bodyPr wrap="none"/>
            <a:lstStyle/>
            <a:p>
              <a:endParaRPr lang="en-US" sz="1600"/>
            </a:p>
          </p:txBody>
        </p:sp>
        <p:sp>
          <p:nvSpPr>
            <p:cNvPr id="21535" name="Text Box 34"/>
            <p:cNvSpPr txBox="1">
              <a:spLocks noChangeArrowheads="1"/>
            </p:cNvSpPr>
            <p:nvPr/>
          </p:nvSpPr>
          <p:spPr bwMode="auto">
            <a:xfrm>
              <a:off x="4368" y="1392"/>
              <a:ext cx="480" cy="397"/>
            </a:xfrm>
            <a:prstGeom prst="rect">
              <a:avLst/>
            </a:prstGeom>
            <a:noFill/>
            <a:ln w="12700">
              <a:noFill/>
              <a:miter lim="800000"/>
              <a:headEnd type="none" w="sm" len="sm"/>
              <a:tailEnd type="none" w="sm" len="sm"/>
            </a:ln>
          </p:spPr>
          <p:txBody>
            <a:bodyPr>
              <a:spAutoFit/>
            </a:bodyPr>
            <a:lstStyle/>
            <a:p>
              <a:pPr>
                <a:spcBef>
                  <a:spcPct val="50000"/>
                </a:spcBef>
              </a:pPr>
              <a:r>
                <a:rPr lang="en-US" sz="1400" b="1"/>
                <a:t>H</a:t>
              </a:r>
              <a:r>
                <a:rPr lang="en-US" sz="1400" b="1" baseline="-25000"/>
                <a:t>MAX</a:t>
              </a:r>
            </a:p>
            <a:p>
              <a:pPr>
                <a:spcBef>
                  <a:spcPct val="50000"/>
                </a:spcBef>
              </a:pPr>
              <a:r>
                <a:rPr lang="en-US" sz="1400" b="1"/>
                <a:t>H</a:t>
              </a:r>
              <a:r>
                <a:rPr lang="en-US" sz="1400" b="1" baseline="-25000"/>
                <a:t>MIN</a:t>
              </a:r>
              <a:endParaRPr lang="en-US" sz="1400" b="1"/>
            </a:p>
          </p:txBody>
        </p:sp>
        <p:sp>
          <p:nvSpPr>
            <p:cNvPr id="21536" name="Line 36"/>
            <p:cNvSpPr>
              <a:spLocks noChangeShapeType="1"/>
            </p:cNvSpPr>
            <p:nvPr/>
          </p:nvSpPr>
          <p:spPr bwMode="auto">
            <a:xfrm>
              <a:off x="4560" y="1872"/>
              <a:ext cx="0" cy="192"/>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37" name="Line 37"/>
            <p:cNvSpPr>
              <a:spLocks noChangeShapeType="1"/>
            </p:cNvSpPr>
            <p:nvPr/>
          </p:nvSpPr>
          <p:spPr bwMode="auto">
            <a:xfrm>
              <a:off x="4560" y="2160"/>
              <a:ext cx="0" cy="96"/>
            </a:xfrm>
            <a:prstGeom prst="line">
              <a:avLst/>
            </a:prstGeom>
            <a:noFill/>
            <a:ln w="12700">
              <a:solidFill>
                <a:schemeClr val="tx1"/>
              </a:solidFill>
              <a:round/>
              <a:headEnd type="none" w="sm" len="sm"/>
              <a:tailEnd type="none" w="sm" len="sm"/>
            </a:ln>
          </p:spPr>
          <p:txBody>
            <a:bodyPr wrap="none"/>
            <a:lstStyle/>
            <a:p>
              <a:endParaRPr lang="en-US" sz="1600"/>
            </a:p>
          </p:txBody>
        </p:sp>
        <p:sp>
          <p:nvSpPr>
            <p:cNvPr id="21538" name="Line 38"/>
            <p:cNvSpPr>
              <a:spLocks noChangeShapeType="1"/>
            </p:cNvSpPr>
            <p:nvPr/>
          </p:nvSpPr>
          <p:spPr bwMode="auto">
            <a:xfrm>
              <a:off x="4560" y="2352"/>
              <a:ext cx="0" cy="192"/>
            </a:xfrm>
            <a:prstGeom prst="line">
              <a:avLst/>
            </a:prstGeom>
            <a:noFill/>
            <a:ln w="12700">
              <a:solidFill>
                <a:schemeClr val="tx1"/>
              </a:solidFill>
              <a:round/>
              <a:headEnd type="none" w="sm" len="sm"/>
              <a:tailEnd type="none" w="sm" len="sm"/>
            </a:ln>
          </p:spPr>
          <p:txBody>
            <a:bodyPr wrap="none"/>
            <a:lstStyle/>
            <a:p>
              <a:endParaRPr lang="en-US" sz="16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Basic Hole System – Example</a:t>
            </a:r>
          </a:p>
        </p:txBody>
      </p:sp>
      <p:sp>
        <p:nvSpPr>
          <p:cNvPr id="22530" name="Slide Number Placeholder 2"/>
          <p:cNvSpPr>
            <a:spLocks noGrp="1"/>
          </p:cNvSpPr>
          <p:nvPr>
            <p:ph type="sldNum" sz="quarter" idx="12"/>
          </p:nvPr>
        </p:nvSpPr>
        <p:spPr>
          <a:noFill/>
        </p:spPr>
        <p:txBody>
          <a:bodyPr/>
          <a:lstStyle/>
          <a:p>
            <a:fld id="{5F4E2948-0E49-4074-9BDC-BCA960362373}" type="slidenum">
              <a:rPr lang="en-US"/>
              <a:pPr/>
              <a:t>25</a:t>
            </a:fld>
            <a:endParaRPr lang="en-US"/>
          </a:p>
        </p:txBody>
      </p:sp>
      <p:grpSp>
        <p:nvGrpSpPr>
          <p:cNvPr id="2" name="Group 59"/>
          <p:cNvGrpSpPr>
            <a:grpSpLocks/>
          </p:cNvGrpSpPr>
          <p:nvPr/>
        </p:nvGrpSpPr>
        <p:grpSpPr bwMode="auto">
          <a:xfrm>
            <a:off x="5943600" y="1676400"/>
            <a:ext cx="2590800" cy="3810000"/>
            <a:chOff x="3744" y="1056"/>
            <a:chExt cx="1632" cy="2400"/>
          </a:xfrm>
        </p:grpSpPr>
        <p:grpSp>
          <p:nvGrpSpPr>
            <p:cNvPr id="3" name="Group 57"/>
            <p:cNvGrpSpPr>
              <a:grpSpLocks/>
            </p:cNvGrpSpPr>
            <p:nvPr/>
          </p:nvGrpSpPr>
          <p:grpSpPr bwMode="auto">
            <a:xfrm>
              <a:off x="3744" y="1056"/>
              <a:ext cx="1632" cy="2160"/>
              <a:chOff x="3744" y="1056"/>
              <a:chExt cx="1632" cy="2160"/>
            </a:xfrm>
          </p:grpSpPr>
          <p:grpSp>
            <p:nvGrpSpPr>
              <p:cNvPr id="4" name="Group 56"/>
              <p:cNvGrpSpPr>
                <a:grpSpLocks/>
              </p:cNvGrpSpPr>
              <p:nvPr/>
            </p:nvGrpSpPr>
            <p:grpSpPr bwMode="auto">
              <a:xfrm>
                <a:off x="3744" y="2832"/>
                <a:ext cx="1632" cy="384"/>
                <a:chOff x="3744" y="2832"/>
                <a:chExt cx="1632" cy="384"/>
              </a:xfrm>
            </p:grpSpPr>
            <p:sp>
              <p:nvSpPr>
                <p:cNvPr id="22562" name="Line 3"/>
                <p:cNvSpPr>
                  <a:spLocks noChangeShapeType="1"/>
                </p:cNvSpPr>
                <p:nvPr/>
              </p:nvSpPr>
              <p:spPr bwMode="auto">
                <a:xfrm>
                  <a:off x="3744" y="2832"/>
                  <a:ext cx="576" cy="0"/>
                </a:xfrm>
                <a:prstGeom prst="line">
                  <a:avLst/>
                </a:prstGeom>
                <a:noFill/>
                <a:ln w="28575">
                  <a:solidFill>
                    <a:schemeClr val="tx1"/>
                  </a:solidFill>
                  <a:round/>
                  <a:headEnd type="none" w="sm" len="sm"/>
                  <a:tailEnd type="none" w="sm" len="sm"/>
                </a:ln>
              </p:spPr>
              <p:txBody>
                <a:bodyPr wrap="none"/>
                <a:lstStyle/>
                <a:p>
                  <a:endParaRPr lang="en-US"/>
                </a:p>
              </p:txBody>
            </p:sp>
            <p:sp>
              <p:nvSpPr>
                <p:cNvPr id="22563" name="Line 4"/>
                <p:cNvSpPr>
                  <a:spLocks noChangeShapeType="1"/>
                </p:cNvSpPr>
                <p:nvPr/>
              </p:nvSpPr>
              <p:spPr bwMode="auto">
                <a:xfrm>
                  <a:off x="4320" y="2832"/>
                  <a:ext cx="0" cy="384"/>
                </a:xfrm>
                <a:prstGeom prst="line">
                  <a:avLst/>
                </a:prstGeom>
                <a:noFill/>
                <a:ln w="28575">
                  <a:solidFill>
                    <a:schemeClr val="tx1"/>
                  </a:solidFill>
                  <a:round/>
                  <a:headEnd type="none" w="sm" len="sm"/>
                  <a:tailEnd type="none" w="sm" len="sm"/>
                </a:ln>
              </p:spPr>
              <p:txBody>
                <a:bodyPr wrap="none"/>
                <a:lstStyle/>
                <a:p>
                  <a:endParaRPr lang="en-US"/>
                </a:p>
              </p:txBody>
            </p:sp>
            <p:sp>
              <p:nvSpPr>
                <p:cNvPr id="22564" name="Line 5"/>
                <p:cNvSpPr>
                  <a:spLocks noChangeShapeType="1"/>
                </p:cNvSpPr>
                <p:nvPr/>
              </p:nvSpPr>
              <p:spPr bwMode="auto">
                <a:xfrm flipH="1">
                  <a:off x="3744" y="3216"/>
                  <a:ext cx="576" cy="0"/>
                </a:xfrm>
                <a:prstGeom prst="line">
                  <a:avLst/>
                </a:prstGeom>
                <a:noFill/>
                <a:ln w="28575">
                  <a:solidFill>
                    <a:schemeClr val="tx1"/>
                  </a:solidFill>
                  <a:round/>
                  <a:headEnd type="none" w="sm" len="sm"/>
                  <a:tailEnd type="none" w="sm" len="sm"/>
                </a:ln>
              </p:spPr>
              <p:txBody>
                <a:bodyPr wrap="none"/>
                <a:lstStyle/>
                <a:p>
                  <a:endParaRPr lang="en-US"/>
                </a:p>
              </p:txBody>
            </p:sp>
            <p:sp>
              <p:nvSpPr>
                <p:cNvPr id="22565" name="Line 6"/>
                <p:cNvSpPr>
                  <a:spLocks noChangeShapeType="1"/>
                </p:cNvSpPr>
                <p:nvPr/>
              </p:nvSpPr>
              <p:spPr bwMode="auto">
                <a:xfrm>
                  <a:off x="4800" y="2832"/>
                  <a:ext cx="576" cy="0"/>
                </a:xfrm>
                <a:prstGeom prst="line">
                  <a:avLst/>
                </a:prstGeom>
                <a:noFill/>
                <a:ln w="28575">
                  <a:solidFill>
                    <a:schemeClr val="tx1"/>
                  </a:solidFill>
                  <a:round/>
                  <a:headEnd type="none" w="sm" len="sm"/>
                  <a:tailEnd type="none" w="sm" len="sm"/>
                </a:ln>
              </p:spPr>
              <p:txBody>
                <a:bodyPr wrap="none"/>
                <a:lstStyle/>
                <a:p>
                  <a:endParaRPr lang="en-US"/>
                </a:p>
              </p:txBody>
            </p:sp>
            <p:sp>
              <p:nvSpPr>
                <p:cNvPr id="22566" name="Line 7"/>
                <p:cNvSpPr>
                  <a:spLocks noChangeShapeType="1"/>
                </p:cNvSpPr>
                <p:nvPr/>
              </p:nvSpPr>
              <p:spPr bwMode="auto">
                <a:xfrm>
                  <a:off x="4800" y="2832"/>
                  <a:ext cx="0" cy="384"/>
                </a:xfrm>
                <a:prstGeom prst="line">
                  <a:avLst/>
                </a:prstGeom>
                <a:noFill/>
                <a:ln w="28575">
                  <a:solidFill>
                    <a:schemeClr val="tx1"/>
                  </a:solidFill>
                  <a:round/>
                  <a:headEnd type="none" w="sm" len="sm"/>
                  <a:tailEnd type="none" w="sm" len="sm"/>
                </a:ln>
              </p:spPr>
              <p:txBody>
                <a:bodyPr wrap="none"/>
                <a:lstStyle/>
                <a:p>
                  <a:endParaRPr lang="en-US"/>
                </a:p>
              </p:txBody>
            </p:sp>
            <p:sp>
              <p:nvSpPr>
                <p:cNvPr id="22567" name="Line 8"/>
                <p:cNvSpPr>
                  <a:spLocks noChangeShapeType="1"/>
                </p:cNvSpPr>
                <p:nvPr/>
              </p:nvSpPr>
              <p:spPr bwMode="auto">
                <a:xfrm>
                  <a:off x="4800" y="3216"/>
                  <a:ext cx="576" cy="0"/>
                </a:xfrm>
                <a:prstGeom prst="line">
                  <a:avLst/>
                </a:prstGeom>
                <a:noFill/>
                <a:ln w="28575">
                  <a:solidFill>
                    <a:schemeClr val="tx1"/>
                  </a:solidFill>
                  <a:round/>
                  <a:headEnd type="none" w="sm" len="sm"/>
                  <a:tailEnd type="none" w="sm" len="sm"/>
                </a:ln>
              </p:spPr>
              <p:txBody>
                <a:bodyPr wrap="none"/>
                <a:lstStyle/>
                <a:p>
                  <a:endParaRPr lang="en-US"/>
                </a:p>
              </p:txBody>
            </p:sp>
            <p:sp>
              <p:nvSpPr>
                <p:cNvPr id="22568" name="Line 11"/>
                <p:cNvSpPr>
                  <a:spLocks noChangeShapeType="1"/>
                </p:cNvSpPr>
                <p:nvPr/>
              </p:nvSpPr>
              <p:spPr bwMode="auto">
                <a:xfrm>
                  <a:off x="4128" y="2832"/>
                  <a:ext cx="192" cy="192"/>
                </a:xfrm>
                <a:prstGeom prst="line">
                  <a:avLst/>
                </a:prstGeom>
                <a:noFill/>
                <a:ln w="12700">
                  <a:solidFill>
                    <a:schemeClr val="tx1"/>
                  </a:solidFill>
                  <a:round/>
                  <a:headEnd type="none" w="sm" len="sm"/>
                  <a:tailEnd type="none" w="sm" len="sm"/>
                </a:ln>
              </p:spPr>
              <p:txBody>
                <a:bodyPr wrap="none"/>
                <a:lstStyle/>
                <a:p>
                  <a:endParaRPr lang="en-US"/>
                </a:p>
              </p:txBody>
            </p:sp>
            <p:sp>
              <p:nvSpPr>
                <p:cNvPr id="22569" name="Line 12"/>
                <p:cNvSpPr>
                  <a:spLocks noChangeShapeType="1"/>
                </p:cNvSpPr>
                <p:nvPr/>
              </p:nvSpPr>
              <p:spPr bwMode="auto">
                <a:xfrm>
                  <a:off x="3936" y="2832"/>
                  <a:ext cx="384" cy="384"/>
                </a:xfrm>
                <a:prstGeom prst="line">
                  <a:avLst/>
                </a:prstGeom>
                <a:noFill/>
                <a:ln w="12700">
                  <a:solidFill>
                    <a:schemeClr val="tx1"/>
                  </a:solidFill>
                  <a:round/>
                  <a:headEnd type="none" w="sm" len="sm"/>
                  <a:tailEnd type="none" w="sm" len="sm"/>
                </a:ln>
              </p:spPr>
              <p:txBody>
                <a:bodyPr wrap="none"/>
                <a:lstStyle/>
                <a:p>
                  <a:endParaRPr lang="en-US"/>
                </a:p>
              </p:txBody>
            </p:sp>
            <p:sp>
              <p:nvSpPr>
                <p:cNvPr id="22570" name="Line 13"/>
                <p:cNvSpPr>
                  <a:spLocks noChangeShapeType="1"/>
                </p:cNvSpPr>
                <p:nvPr/>
              </p:nvSpPr>
              <p:spPr bwMode="auto">
                <a:xfrm>
                  <a:off x="3744" y="2832"/>
                  <a:ext cx="384" cy="384"/>
                </a:xfrm>
                <a:prstGeom prst="line">
                  <a:avLst/>
                </a:prstGeom>
                <a:noFill/>
                <a:ln w="12700">
                  <a:solidFill>
                    <a:schemeClr val="tx1"/>
                  </a:solidFill>
                  <a:round/>
                  <a:headEnd type="none" w="sm" len="sm"/>
                  <a:tailEnd type="none" w="sm" len="sm"/>
                </a:ln>
              </p:spPr>
              <p:txBody>
                <a:bodyPr wrap="none"/>
                <a:lstStyle/>
                <a:p>
                  <a:endParaRPr lang="en-US"/>
                </a:p>
              </p:txBody>
            </p:sp>
            <p:sp>
              <p:nvSpPr>
                <p:cNvPr id="22571" name="Line 14"/>
                <p:cNvSpPr>
                  <a:spLocks noChangeShapeType="1"/>
                </p:cNvSpPr>
                <p:nvPr/>
              </p:nvSpPr>
              <p:spPr bwMode="auto">
                <a:xfrm>
                  <a:off x="3744" y="3024"/>
                  <a:ext cx="192" cy="192"/>
                </a:xfrm>
                <a:prstGeom prst="line">
                  <a:avLst/>
                </a:prstGeom>
                <a:noFill/>
                <a:ln w="12700">
                  <a:solidFill>
                    <a:schemeClr val="tx1"/>
                  </a:solidFill>
                  <a:round/>
                  <a:headEnd type="none" w="sm" len="sm"/>
                  <a:tailEnd type="none" w="sm" len="sm"/>
                </a:ln>
              </p:spPr>
              <p:txBody>
                <a:bodyPr wrap="none"/>
                <a:lstStyle/>
                <a:p>
                  <a:endParaRPr lang="en-US"/>
                </a:p>
              </p:txBody>
            </p:sp>
            <p:sp>
              <p:nvSpPr>
                <p:cNvPr id="22572" name="Line 15"/>
                <p:cNvSpPr>
                  <a:spLocks noChangeShapeType="1"/>
                </p:cNvSpPr>
                <p:nvPr/>
              </p:nvSpPr>
              <p:spPr bwMode="auto">
                <a:xfrm>
                  <a:off x="4800" y="3024"/>
                  <a:ext cx="192" cy="192"/>
                </a:xfrm>
                <a:prstGeom prst="line">
                  <a:avLst/>
                </a:prstGeom>
                <a:noFill/>
                <a:ln w="12700">
                  <a:solidFill>
                    <a:schemeClr val="tx1"/>
                  </a:solidFill>
                  <a:round/>
                  <a:headEnd type="none" w="sm" len="sm"/>
                  <a:tailEnd type="none" w="sm" len="sm"/>
                </a:ln>
              </p:spPr>
              <p:txBody>
                <a:bodyPr wrap="none"/>
                <a:lstStyle/>
                <a:p>
                  <a:endParaRPr lang="en-US"/>
                </a:p>
              </p:txBody>
            </p:sp>
            <p:sp>
              <p:nvSpPr>
                <p:cNvPr id="22573" name="Line 16"/>
                <p:cNvSpPr>
                  <a:spLocks noChangeShapeType="1"/>
                </p:cNvSpPr>
                <p:nvPr/>
              </p:nvSpPr>
              <p:spPr bwMode="auto">
                <a:xfrm>
                  <a:off x="4800" y="2832"/>
                  <a:ext cx="384" cy="384"/>
                </a:xfrm>
                <a:prstGeom prst="line">
                  <a:avLst/>
                </a:prstGeom>
                <a:noFill/>
                <a:ln w="12700">
                  <a:solidFill>
                    <a:schemeClr val="tx1"/>
                  </a:solidFill>
                  <a:round/>
                  <a:headEnd type="none" w="sm" len="sm"/>
                  <a:tailEnd type="none" w="sm" len="sm"/>
                </a:ln>
              </p:spPr>
              <p:txBody>
                <a:bodyPr wrap="none"/>
                <a:lstStyle/>
                <a:p>
                  <a:endParaRPr lang="en-US"/>
                </a:p>
              </p:txBody>
            </p:sp>
            <p:sp>
              <p:nvSpPr>
                <p:cNvPr id="22574" name="Line 17"/>
                <p:cNvSpPr>
                  <a:spLocks noChangeShapeType="1"/>
                </p:cNvSpPr>
                <p:nvPr/>
              </p:nvSpPr>
              <p:spPr bwMode="auto">
                <a:xfrm>
                  <a:off x="4992" y="2832"/>
                  <a:ext cx="384" cy="384"/>
                </a:xfrm>
                <a:prstGeom prst="line">
                  <a:avLst/>
                </a:prstGeom>
                <a:noFill/>
                <a:ln w="12700">
                  <a:solidFill>
                    <a:schemeClr val="tx1"/>
                  </a:solidFill>
                  <a:round/>
                  <a:headEnd type="none" w="sm" len="sm"/>
                  <a:tailEnd type="none" w="sm" len="sm"/>
                </a:ln>
              </p:spPr>
              <p:txBody>
                <a:bodyPr wrap="none"/>
                <a:lstStyle/>
                <a:p>
                  <a:endParaRPr lang="en-US"/>
                </a:p>
              </p:txBody>
            </p:sp>
            <p:sp>
              <p:nvSpPr>
                <p:cNvPr id="22575" name="Line 18"/>
                <p:cNvSpPr>
                  <a:spLocks noChangeShapeType="1"/>
                </p:cNvSpPr>
                <p:nvPr/>
              </p:nvSpPr>
              <p:spPr bwMode="auto">
                <a:xfrm>
                  <a:off x="5184" y="2832"/>
                  <a:ext cx="192" cy="192"/>
                </a:xfrm>
                <a:prstGeom prst="line">
                  <a:avLst/>
                </a:prstGeom>
                <a:noFill/>
                <a:ln w="12700">
                  <a:solidFill>
                    <a:schemeClr val="tx1"/>
                  </a:solidFill>
                  <a:round/>
                  <a:headEnd type="none" w="sm" len="sm"/>
                  <a:tailEnd type="none" w="sm" len="sm"/>
                </a:ln>
              </p:spPr>
              <p:txBody>
                <a:bodyPr wrap="none"/>
                <a:lstStyle/>
                <a:p>
                  <a:endParaRPr lang="en-US"/>
                </a:p>
              </p:txBody>
            </p:sp>
          </p:grpSp>
          <p:grpSp>
            <p:nvGrpSpPr>
              <p:cNvPr id="5" name="Group 55"/>
              <p:cNvGrpSpPr>
                <a:grpSpLocks/>
              </p:cNvGrpSpPr>
              <p:nvPr/>
            </p:nvGrpSpPr>
            <p:grpSpPr bwMode="auto">
              <a:xfrm>
                <a:off x="4320" y="1056"/>
                <a:ext cx="480" cy="624"/>
                <a:chOff x="4320" y="1056"/>
                <a:chExt cx="480" cy="624"/>
              </a:xfrm>
            </p:grpSpPr>
            <p:sp>
              <p:nvSpPr>
                <p:cNvPr id="22560" name="Rectangle 20"/>
                <p:cNvSpPr>
                  <a:spLocks noChangeArrowheads="1"/>
                </p:cNvSpPr>
                <p:nvPr/>
              </p:nvSpPr>
              <p:spPr bwMode="auto">
                <a:xfrm>
                  <a:off x="4320" y="1056"/>
                  <a:ext cx="480" cy="576"/>
                </a:xfrm>
                <a:prstGeom prst="rect">
                  <a:avLst/>
                </a:prstGeom>
                <a:solidFill>
                  <a:schemeClr val="bg1"/>
                </a:solidFill>
                <a:ln w="28575">
                  <a:solidFill>
                    <a:schemeClr val="tx1"/>
                  </a:solidFill>
                  <a:miter lim="800000"/>
                  <a:headEnd type="none" w="sm" len="sm"/>
                  <a:tailEnd type="none" w="sm" len="sm"/>
                </a:ln>
              </p:spPr>
              <p:txBody>
                <a:bodyPr wrap="none" anchor="ctr"/>
                <a:lstStyle/>
                <a:p>
                  <a:endParaRPr lang="en-US"/>
                </a:p>
              </p:txBody>
            </p:sp>
            <p:sp>
              <p:nvSpPr>
                <p:cNvPr id="22561" name="AutoShape 21"/>
                <p:cNvSpPr>
                  <a:spLocks noChangeArrowheads="1"/>
                </p:cNvSpPr>
                <p:nvPr/>
              </p:nvSpPr>
              <p:spPr bwMode="auto">
                <a:xfrm>
                  <a:off x="4320" y="1632"/>
                  <a:ext cx="480" cy="48"/>
                </a:xfrm>
                <a:custGeom>
                  <a:avLst/>
                  <a:gdLst>
                    <a:gd name="T0" fmla="*/ 420 w 21600"/>
                    <a:gd name="T1" fmla="*/ 24 h 21600"/>
                    <a:gd name="T2" fmla="*/ 240 w 21600"/>
                    <a:gd name="T3" fmla="*/ 48 h 21600"/>
                    <a:gd name="T4" fmla="*/ 60 w 21600"/>
                    <a:gd name="T5" fmla="*/ 24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type="none" w="sm" len="sm"/>
                  <a:tailEnd type="none" w="sm" len="sm"/>
                </a:ln>
              </p:spPr>
              <p:txBody>
                <a:bodyPr wrap="none" anchor="ctr"/>
                <a:lstStyle/>
                <a:p>
                  <a:endParaRPr lang="en-US"/>
                </a:p>
              </p:txBody>
            </p:sp>
          </p:grpSp>
          <p:grpSp>
            <p:nvGrpSpPr>
              <p:cNvPr id="6" name="Group 54"/>
              <p:cNvGrpSpPr>
                <a:grpSpLocks/>
              </p:cNvGrpSpPr>
              <p:nvPr/>
            </p:nvGrpSpPr>
            <p:grpSpPr bwMode="auto">
              <a:xfrm>
                <a:off x="4080" y="1728"/>
                <a:ext cx="1008" cy="529"/>
                <a:chOff x="4080" y="1728"/>
                <a:chExt cx="1008" cy="529"/>
              </a:xfrm>
            </p:grpSpPr>
            <p:sp>
              <p:nvSpPr>
                <p:cNvPr id="22555" name="Line 23"/>
                <p:cNvSpPr>
                  <a:spLocks noChangeShapeType="1"/>
                </p:cNvSpPr>
                <p:nvPr/>
              </p:nvSpPr>
              <p:spPr bwMode="auto">
                <a:xfrm>
                  <a:off x="4320" y="1728"/>
                  <a:ext cx="0" cy="480"/>
                </a:xfrm>
                <a:prstGeom prst="line">
                  <a:avLst/>
                </a:prstGeom>
                <a:noFill/>
                <a:ln w="12700">
                  <a:solidFill>
                    <a:schemeClr val="tx1"/>
                  </a:solidFill>
                  <a:round/>
                  <a:headEnd type="none" w="sm" len="sm"/>
                  <a:tailEnd type="none" w="sm" len="sm"/>
                </a:ln>
              </p:spPr>
              <p:txBody>
                <a:bodyPr wrap="none"/>
                <a:lstStyle/>
                <a:p>
                  <a:endParaRPr lang="en-US"/>
                </a:p>
              </p:txBody>
            </p:sp>
            <p:sp>
              <p:nvSpPr>
                <p:cNvPr id="22556" name="Line 24"/>
                <p:cNvSpPr>
                  <a:spLocks noChangeShapeType="1"/>
                </p:cNvSpPr>
                <p:nvPr/>
              </p:nvSpPr>
              <p:spPr bwMode="auto">
                <a:xfrm>
                  <a:off x="4800" y="1728"/>
                  <a:ext cx="0" cy="480"/>
                </a:xfrm>
                <a:prstGeom prst="line">
                  <a:avLst/>
                </a:prstGeom>
                <a:noFill/>
                <a:ln w="12700">
                  <a:solidFill>
                    <a:schemeClr val="tx1"/>
                  </a:solidFill>
                  <a:round/>
                  <a:headEnd type="none" w="sm" len="sm"/>
                  <a:tailEnd type="none" w="sm" len="sm"/>
                </a:ln>
              </p:spPr>
              <p:txBody>
                <a:bodyPr wrap="none"/>
                <a:lstStyle/>
                <a:p>
                  <a:endParaRPr lang="en-US"/>
                </a:p>
              </p:txBody>
            </p:sp>
            <p:sp>
              <p:nvSpPr>
                <p:cNvPr id="22557" name="Line 25"/>
                <p:cNvSpPr>
                  <a:spLocks noChangeShapeType="1"/>
                </p:cNvSpPr>
                <p:nvPr/>
              </p:nvSpPr>
              <p:spPr bwMode="auto">
                <a:xfrm flipH="1">
                  <a:off x="4080" y="2112"/>
                  <a:ext cx="240" cy="0"/>
                </a:xfrm>
                <a:prstGeom prst="line">
                  <a:avLst/>
                </a:prstGeom>
                <a:noFill/>
                <a:ln w="12700">
                  <a:solidFill>
                    <a:schemeClr val="tx1"/>
                  </a:solidFill>
                  <a:round/>
                  <a:headEnd type="triangle" w="med" len="med"/>
                  <a:tailEnd type="none" w="sm" len="sm"/>
                </a:ln>
              </p:spPr>
              <p:txBody>
                <a:bodyPr wrap="none"/>
                <a:lstStyle/>
                <a:p>
                  <a:endParaRPr lang="en-US"/>
                </a:p>
              </p:txBody>
            </p:sp>
            <p:sp>
              <p:nvSpPr>
                <p:cNvPr id="22558" name="Line 26"/>
                <p:cNvSpPr>
                  <a:spLocks noChangeShapeType="1"/>
                </p:cNvSpPr>
                <p:nvPr/>
              </p:nvSpPr>
              <p:spPr bwMode="auto">
                <a:xfrm>
                  <a:off x="4800" y="2112"/>
                  <a:ext cx="288" cy="0"/>
                </a:xfrm>
                <a:prstGeom prst="line">
                  <a:avLst/>
                </a:prstGeom>
                <a:noFill/>
                <a:ln w="12700">
                  <a:solidFill>
                    <a:schemeClr val="tx1"/>
                  </a:solidFill>
                  <a:round/>
                  <a:headEnd type="triangle" w="med" len="med"/>
                  <a:tailEnd type="none" w="sm" len="sm"/>
                </a:ln>
              </p:spPr>
              <p:txBody>
                <a:bodyPr wrap="none"/>
                <a:lstStyle/>
                <a:p>
                  <a:endParaRPr lang="en-US"/>
                </a:p>
              </p:txBody>
            </p:sp>
            <p:sp>
              <p:nvSpPr>
                <p:cNvPr id="22559" name="Text Box 27"/>
                <p:cNvSpPr txBox="1">
                  <a:spLocks noChangeArrowheads="1"/>
                </p:cNvSpPr>
                <p:nvPr/>
              </p:nvSpPr>
              <p:spPr bwMode="auto">
                <a:xfrm>
                  <a:off x="4368" y="1968"/>
                  <a:ext cx="384" cy="289"/>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t>.490</a:t>
                  </a:r>
                  <a:endParaRPr lang="en-US" sz="1600" baseline="-25000"/>
                </a:p>
                <a:p>
                  <a:pPr>
                    <a:lnSpc>
                      <a:spcPct val="50000"/>
                    </a:lnSpc>
                    <a:spcBef>
                      <a:spcPct val="50000"/>
                    </a:spcBef>
                  </a:pPr>
                  <a:r>
                    <a:rPr lang="en-US" sz="1600"/>
                    <a:t>.485</a:t>
                  </a:r>
                </a:p>
              </p:txBody>
            </p:sp>
          </p:grpSp>
          <p:grpSp>
            <p:nvGrpSpPr>
              <p:cNvPr id="7" name="Group 53"/>
              <p:cNvGrpSpPr>
                <a:grpSpLocks/>
              </p:cNvGrpSpPr>
              <p:nvPr/>
            </p:nvGrpSpPr>
            <p:grpSpPr bwMode="auto">
              <a:xfrm>
                <a:off x="4080" y="2304"/>
                <a:ext cx="1008" cy="480"/>
                <a:chOff x="4080" y="2304"/>
                <a:chExt cx="1008" cy="480"/>
              </a:xfrm>
            </p:grpSpPr>
            <p:sp>
              <p:nvSpPr>
                <p:cNvPr id="22550" name="Line 30"/>
                <p:cNvSpPr>
                  <a:spLocks noChangeShapeType="1"/>
                </p:cNvSpPr>
                <p:nvPr/>
              </p:nvSpPr>
              <p:spPr bwMode="auto">
                <a:xfrm>
                  <a:off x="4320" y="2304"/>
                  <a:ext cx="0" cy="480"/>
                </a:xfrm>
                <a:prstGeom prst="line">
                  <a:avLst/>
                </a:prstGeom>
                <a:noFill/>
                <a:ln w="12700">
                  <a:solidFill>
                    <a:schemeClr val="tx1"/>
                  </a:solidFill>
                  <a:round/>
                  <a:headEnd type="none" w="sm" len="sm"/>
                  <a:tailEnd type="none" w="sm" len="sm"/>
                </a:ln>
              </p:spPr>
              <p:txBody>
                <a:bodyPr wrap="none"/>
                <a:lstStyle/>
                <a:p>
                  <a:endParaRPr lang="en-US"/>
                </a:p>
              </p:txBody>
            </p:sp>
            <p:sp>
              <p:nvSpPr>
                <p:cNvPr id="22551" name="Line 31"/>
                <p:cNvSpPr>
                  <a:spLocks noChangeShapeType="1"/>
                </p:cNvSpPr>
                <p:nvPr/>
              </p:nvSpPr>
              <p:spPr bwMode="auto">
                <a:xfrm>
                  <a:off x="4800" y="2304"/>
                  <a:ext cx="0" cy="480"/>
                </a:xfrm>
                <a:prstGeom prst="line">
                  <a:avLst/>
                </a:prstGeom>
                <a:noFill/>
                <a:ln w="12700">
                  <a:solidFill>
                    <a:schemeClr val="tx1"/>
                  </a:solidFill>
                  <a:round/>
                  <a:headEnd type="none" w="sm" len="sm"/>
                  <a:tailEnd type="none" w="sm" len="sm"/>
                </a:ln>
              </p:spPr>
              <p:txBody>
                <a:bodyPr wrap="none"/>
                <a:lstStyle/>
                <a:p>
                  <a:endParaRPr lang="en-US"/>
                </a:p>
              </p:txBody>
            </p:sp>
            <p:sp>
              <p:nvSpPr>
                <p:cNvPr id="22552" name="Line 32"/>
                <p:cNvSpPr>
                  <a:spLocks noChangeShapeType="1"/>
                </p:cNvSpPr>
                <p:nvPr/>
              </p:nvSpPr>
              <p:spPr bwMode="auto">
                <a:xfrm flipH="1">
                  <a:off x="4080" y="2496"/>
                  <a:ext cx="240" cy="0"/>
                </a:xfrm>
                <a:prstGeom prst="line">
                  <a:avLst/>
                </a:prstGeom>
                <a:noFill/>
                <a:ln w="12700">
                  <a:solidFill>
                    <a:schemeClr val="tx1"/>
                  </a:solidFill>
                  <a:round/>
                  <a:headEnd type="triangle" w="med" len="med"/>
                  <a:tailEnd type="none" w="sm" len="sm"/>
                </a:ln>
              </p:spPr>
              <p:txBody>
                <a:bodyPr wrap="none"/>
                <a:lstStyle/>
                <a:p>
                  <a:endParaRPr lang="en-US"/>
                </a:p>
              </p:txBody>
            </p:sp>
            <p:sp>
              <p:nvSpPr>
                <p:cNvPr id="22553" name="Line 33"/>
                <p:cNvSpPr>
                  <a:spLocks noChangeShapeType="1"/>
                </p:cNvSpPr>
                <p:nvPr/>
              </p:nvSpPr>
              <p:spPr bwMode="auto">
                <a:xfrm>
                  <a:off x="4800" y="2496"/>
                  <a:ext cx="288" cy="0"/>
                </a:xfrm>
                <a:prstGeom prst="line">
                  <a:avLst/>
                </a:prstGeom>
                <a:noFill/>
                <a:ln w="12700">
                  <a:solidFill>
                    <a:schemeClr val="tx1"/>
                  </a:solidFill>
                  <a:round/>
                  <a:headEnd type="triangle" w="med" len="med"/>
                  <a:tailEnd type="none" w="sm" len="sm"/>
                </a:ln>
              </p:spPr>
              <p:txBody>
                <a:bodyPr wrap="none"/>
                <a:lstStyle/>
                <a:p>
                  <a:endParaRPr lang="en-US"/>
                </a:p>
              </p:txBody>
            </p:sp>
            <p:sp>
              <p:nvSpPr>
                <p:cNvPr id="22554" name="Text Box 34"/>
                <p:cNvSpPr txBox="1">
                  <a:spLocks noChangeArrowheads="1"/>
                </p:cNvSpPr>
                <p:nvPr/>
              </p:nvSpPr>
              <p:spPr bwMode="auto">
                <a:xfrm>
                  <a:off x="4368" y="2400"/>
                  <a:ext cx="384" cy="289"/>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t>.510</a:t>
                  </a:r>
                </a:p>
                <a:p>
                  <a:pPr>
                    <a:lnSpc>
                      <a:spcPct val="50000"/>
                    </a:lnSpc>
                    <a:spcBef>
                      <a:spcPct val="50000"/>
                    </a:spcBef>
                  </a:pPr>
                  <a:r>
                    <a:rPr lang="en-US" sz="1600"/>
                    <a:t>.505</a:t>
                  </a:r>
                </a:p>
              </p:txBody>
            </p:sp>
          </p:grpSp>
        </p:grpSp>
        <p:grpSp>
          <p:nvGrpSpPr>
            <p:cNvPr id="8" name="Group 58"/>
            <p:cNvGrpSpPr>
              <a:grpSpLocks/>
            </p:cNvGrpSpPr>
            <p:nvPr/>
          </p:nvGrpSpPr>
          <p:grpSpPr bwMode="auto">
            <a:xfrm>
              <a:off x="4560" y="2784"/>
              <a:ext cx="0" cy="672"/>
              <a:chOff x="4560" y="2784"/>
              <a:chExt cx="0" cy="672"/>
            </a:xfrm>
          </p:grpSpPr>
          <p:sp>
            <p:nvSpPr>
              <p:cNvPr id="22543" name="Line 38"/>
              <p:cNvSpPr>
                <a:spLocks noChangeShapeType="1"/>
              </p:cNvSpPr>
              <p:nvPr/>
            </p:nvSpPr>
            <p:spPr bwMode="auto">
              <a:xfrm>
                <a:off x="4560" y="2784"/>
                <a:ext cx="0" cy="192"/>
              </a:xfrm>
              <a:prstGeom prst="line">
                <a:avLst/>
              </a:prstGeom>
              <a:noFill/>
              <a:ln w="12700">
                <a:solidFill>
                  <a:schemeClr val="tx1"/>
                </a:solidFill>
                <a:round/>
                <a:headEnd type="none" w="sm" len="sm"/>
                <a:tailEnd type="none" w="sm" len="sm"/>
              </a:ln>
            </p:spPr>
            <p:txBody>
              <a:bodyPr wrap="none"/>
              <a:lstStyle/>
              <a:p>
                <a:endParaRPr lang="en-US"/>
              </a:p>
            </p:txBody>
          </p:sp>
          <p:sp>
            <p:nvSpPr>
              <p:cNvPr id="22544" name="Line 40"/>
              <p:cNvSpPr>
                <a:spLocks noChangeShapeType="1"/>
              </p:cNvSpPr>
              <p:nvPr/>
            </p:nvSpPr>
            <p:spPr bwMode="auto">
              <a:xfrm>
                <a:off x="4560" y="3072"/>
                <a:ext cx="0" cy="96"/>
              </a:xfrm>
              <a:prstGeom prst="line">
                <a:avLst/>
              </a:prstGeom>
              <a:noFill/>
              <a:ln w="12700">
                <a:solidFill>
                  <a:schemeClr val="tx1"/>
                </a:solidFill>
                <a:round/>
                <a:headEnd type="none" w="sm" len="sm"/>
                <a:tailEnd type="none" w="sm" len="sm"/>
              </a:ln>
            </p:spPr>
            <p:txBody>
              <a:bodyPr wrap="none"/>
              <a:lstStyle/>
              <a:p>
                <a:endParaRPr lang="en-US"/>
              </a:p>
            </p:txBody>
          </p:sp>
          <p:sp>
            <p:nvSpPr>
              <p:cNvPr id="22545" name="Line 41"/>
              <p:cNvSpPr>
                <a:spLocks noChangeShapeType="1"/>
              </p:cNvSpPr>
              <p:nvPr/>
            </p:nvSpPr>
            <p:spPr bwMode="auto">
              <a:xfrm>
                <a:off x="4560" y="3264"/>
                <a:ext cx="0" cy="192"/>
              </a:xfrm>
              <a:prstGeom prst="line">
                <a:avLst/>
              </a:prstGeom>
              <a:noFill/>
              <a:ln w="12700">
                <a:solidFill>
                  <a:schemeClr val="tx1"/>
                </a:solidFill>
                <a:round/>
                <a:headEnd type="none" w="sm" len="sm"/>
                <a:tailEnd type="none" w="sm" len="sm"/>
              </a:ln>
            </p:spPr>
            <p:txBody>
              <a:bodyPr wrap="none"/>
              <a:lstStyle/>
              <a:p>
                <a:endParaRPr lang="en-US"/>
              </a:p>
            </p:txBody>
          </p:sp>
        </p:grpSp>
      </p:grpSp>
      <p:sp>
        <p:nvSpPr>
          <p:cNvPr id="22533" name="Text Box 44"/>
          <p:cNvSpPr txBox="1">
            <a:spLocks noChangeArrowheads="1"/>
          </p:cNvSpPr>
          <p:nvPr/>
        </p:nvSpPr>
        <p:spPr bwMode="auto">
          <a:xfrm>
            <a:off x="1447800" y="1600200"/>
            <a:ext cx="5029200" cy="946150"/>
          </a:xfrm>
          <a:prstGeom prst="rect">
            <a:avLst/>
          </a:prstGeom>
          <a:noFill/>
          <a:ln w="12700">
            <a:noFill/>
            <a:miter lim="800000"/>
            <a:headEnd type="none" w="sm" len="sm"/>
            <a:tailEnd type="none" w="sm" len="sm"/>
          </a:ln>
        </p:spPr>
        <p:txBody>
          <a:bodyPr>
            <a:spAutoFit/>
          </a:bodyPr>
          <a:lstStyle/>
          <a:p>
            <a:pPr>
              <a:spcBef>
                <a:spcPct val="50000"/>
              </a:spcBef>
            </a:pPr>
            <a:r>
              <a:rPr lang="en-US" sz="2800" dirty="0"/>
              <a:t>Calculate Maximum and Minimum Clearance</a:t>
            </a:r>
          </a:p>
        </p:txBody>
      </p:sp>
      <p:sp>
        <p:nvSpPr>
          <p:cNvPr id="157741" name="Text Box 45"/>
          <p:cNvSpPr txBox="1">
            <a:spLocks noChangeArrowheads="1"/>
          </p:cNvSpPr>
          <p:nvPr/>
        </p:nvSpPr>
        <p:spPr bwMode="auto">
          <a:xfrm>
            <a:off x="1447800" y="2514600"/>
            <a:ext cx="4191000" cy="519113"/>
          </a:xfrm>
          <a:prstGeom prst="rect">
            <a:avLst/>
          </a:prstGeom>
          <a:noFill/>
          <a:ln w="12700">
            <a:noFill/>
            <a:miter lim="800000"/>
            <a:headEnd type="none" w="sm" len="sm"/>
            <a:tailEnd type="none" w="sm" len="sm"/>
          </a:ln>
        </p:spPr>
        <p:txBody>
          <a:bodyPr>
            <a:spAutoFit/>
          </a:bodyPr>
          <a:lstStyle/>
          <a:p>
            <a:pPr>
              <a:spcBef>
                <a:spcPct val="50000"/>
              </a:spcBef>
            </a:pPr>
            <a:r>
              <a:rPr lang="en-US" sz="2800" dirty="0">
                <a:solidFill>
                  <a:srgbClr val="CC0000"/>
                </a:solidFill>
              </a:rPr>
              <a:t>Clearance = Hole – Shaft</a:t>
            </a:r>
          </a:p>
        </p:txBody>
      </p:sp>
      <p:sp>
        <p:nvSpPr>
          <p:cNvPr id="22535" name="Text Box 46"/>
          <p:cNvSpPr txBox="1">
            <a:spLocks noChangeArrowheads="1"/>
          </p:cNvSpPr>
          <p:nvPr/>
        </p:nvSpPr>
        <p:spPr bwMode="auto">
          <a:xfrm>
            <a:off x="1371600" y="3200400"/>
            <a:ext cx="4267200" cy="457200"/>
          </a:xfrm>
          <a:prstGeom prst="rect">
            <a:avLst/>
          </a:prstGeom>
          <a:noFill/>
          <a:ln w="12700">
            <a:noFill/>
            <a:miter lim="800000"/>
            <a:headEnd type="none" w="sm" len="sm"/>
            <a:tailEnd type="none" w="sm" len="sm"/>
          </a:ln>
        </p:spPr>
        <p:txBody>
          <a:bodyPr>
            <a:spAutoFit/>
          </a:bodyPr>
          <a:lstStyle/>
          <a:p>
            <a:pPr>
              <a:spcBef>
                <a:spcPct val="50000"/>
              </a:spcBef>
            </a:pPr>
            <a:endParaRPr lang="en-US"/>
          </a:p>
        </p:txBody>
      </p:sp>
      <p:sp>
        <p:nvSpPr>
          <p:cNvPr id="157743" name="Text Box 47"/>
          <p:cNvSpPr txBox="1">
            <a:spLocks noChangeArrowheads="1"/>
          </p:cNvSpPr>
          <p:nvPr/>
        </p:nvSpPr>
        <p:spPr bwMode="auto">
          <a:xfrm>
            <a:off x="1447800" y="3200400"/>
            <a:ext cx="3886200" cy="519113"/>
          </a:xfrm>
          <a:prstGeom prst="rect">
            <a:avLst/>
          </a:prstGeom>
          <a:noFill/>
          <a:ln w="12700">
            <a:noFill/>
            <a:miter lim="800000"/>
            <a:headEnd type="none" w="sm" len="sm"/>
            <a:tailEnd type="none" w="sm" len="sm"/>
          </a:ln>
        </p:spPr>
        <p:txBody>
          <a:bodyPr>
            <a:spAutoFit/>
          </a:bodyPr>
          <a:lstStyle/>
          <a:p>
            <a:pPr>
              <a:spcBef>
                <a:spcPct val="50000"/>
              </a:spcBef>
            </a:pPr>
            <a:r>
              <a:rPr lang="en-US" sz="2800" dirty="0" err="1"/>
              <a:t>Cmax</a:t>
            </a:r>
            <a:r>
              <a:rPr lang="en-US" sz="2800" dirty="0"/>
              <a:t> = </a:t>
            </a:r>
            <a:r>
              <a:rPr lang="en-US" sz="2800" dirty="0" err="1"/>
              <a:t>Hmax</a:t>
            </a:r>
            <a:r>
              <a:rPr lang="en-US" sz="2800" dirty="0"/>
              <a:t> – </a:t>
            </a:r>
            <a:r>
              <a:rPr lang="en-US" sz="2800" dirty="0" err="1"/>
              <a:t>Smin</a:t>
            </a:r>
            <a:endParaRPr lang="en-US" sz="2800" dirty="0"/>
          </a:p>
        </p:txBody>
      </p:sp>
      <p:sp>
        <p:nvSpPr>
          <p:cNvPr id="157744" name="Text Box 48"/>
          <p:cNvSpPr txBox="1">
            <a:spLocks noChangeArrowheads="1"/>
          </p:cNvSpPr>
          <p:nvPr/>
        </p:nvSpPr>
        <p:spPr bwMode="auto">
          <a:xfrm>
            <a:off x="1447800" y="3962400"/>
            <a:ext cx="4648200" cy="519113"/>
          </a:xfrm>
          <a:prstGeom prst="rect">
            <a:avLst/>
          </a:prstGeom>
          <a:noFill/>
          <a:ln w="12700">
            <a:noFill/>
            <a:miter lim="800000"/>
            <a:headEnd type="none" w="sm" len="sm"/>
            <a:tailEnd type="none" w="sm" len="sm"/>
          </a:ln>
        </p:spPr>
        <p:txBody>
          <a:bodyPr>
            <a:spAutoFit/>
          </a:bodyPr>
          <a:lstStyle/>
          <a:p>
            <a:pPr>
              <a:spcBef>
                <a:spcPct val="50000"/>
              </a:spcBef>
            </a:pPr>
            <a:r>
              <a:rPr lang="en-US" sz="2800" dirty="0" err="1"/>
              <a:t>Cmax</a:t>
            </a:r>
            <a:r>
              <a:rPr lang="en-US" sz="2800" dirty="0"/>
              <a:t> = .510 - .485 = .025</a:t>
            </a:r>
          </a:p>
        </p:txBody>
      </p:sp>
      <p:sp>
        <p:nvSpPr>
          <p:cNvPr id="157745" name="Text Box 49"/>
          <p:cNvSpPr txBox="1">
            <a:spLocks noChangeArrowheads="1"/>
          </p:cNvSpPr>
          <p:nvPr/>
        </p:nvSpPr>
        <p:spPr bwMode="auto">
          <a:xfrm>
            <a:off x="1447800" y="4724400"/>
            <a:ext cx="4495800" cy="519113"/>
          </a:xfrm>
          <a:prstGeom prst="rect">
            <a:avLst/>
          </a:prstGeom>
          <a:noFill/>
          <a:ln w="12700">
            <a:noFill/>
            <a:miter lim="800000"/>
            <a:headEnd type="none" w="sm" len="sm"/>
            <a:tailEnd type="none" w="sm" len="sm"/>
          </a:ln>
        </p:spPr>
        <p:txBody>
          <a:bodyPr>
            <a:spAutoFit/>
          </a:bodyPr>
          <a:lstStyle/>
          <a:p>
            <a:pPr>
              <a:spcBef>
                <a:spcPct val="50000"/>
              </a:spcBef>
            </a:pPr>
            <a:r>
              <a:rPr lang="en-US" sz="2800"/>
              <a:t>Cmin = .505 - .490 = .015</a:t>
            </a:r>
          </a:p>
        </p:txBody>
      </p:sp>
      <p:sp>
        <p:nvSpPr>
          <p:cNvPr id="157748" name="Text Box 52"/>
          <p:cNvSpPr txBox="1">
            <a:spLocks noChangeArrowheads="1"/>
          </p:cNvSpPr>
          <p:nvPr/>
        </p:nvSpPr>
        <p:spPr bwMode="auto">
          <a:xfrm>
            <a:off x="3886200" y="5715000"/>
            <a:ext cx="5257800" cy="519113"/>
          </a:xfrm>
          <a:prstGeom prst="rect">
            <a:avLst/>
          </a:prstGeom>
          <a:noFill/>
          <a:ln w="12700">
            <a:noFill/>
            <a:miter lim="800000"/>
            <a:headEnd type="none" w="sm" len="sm"/>
            <a:tailEnd type="none" w="sm" len="sm"/>
          </a:ln>
        </p:spPr>
        <p:txBody>
          <a:bodyPr>
            <a:spAutoFit/>
          </a:bodyPr>
          <a:lstStyle/>
          <a:p>
            <a:pPr>
              <a:spcBef>
                <a:spcPct val="50000"/>
              </a:spcBef>
            </a:pPr>
            <a:r>
              <a:rPr lang="en-US" sz="2800"/>
              <a:t>Cmax &gt; Cmin &gt; 0   Clearance</a:t>
            </a: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741">
                                            <p:txEl>
                                              <p:pRg st="0" end="0"/>
                                            </p:txEl>
                                          </p:spTgt>
                                        </p:tgtEl>
                                        <p:attrNameLst>
                                          <p:attrName>style.visibility</p:attrName>
                                        </p:attrNameLst>
                                      </p:cBhvr>
                                      <p:to>
                                        <p:strVal val="visible"/>
                                      </p:to>
                                    </p:set>
                                    <p:anim calcmode="lin" valueType="num">
                                      <p:cBhvr additive="base">
                                        <p:cTn id="7" dur="500" fill="hold"/>
                                        <p:tgtEl>
                                          <p:spTgt spid="1577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77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7743">
                                            <p:txEl>
                                              <p:pRg st="0" end="0"/>
                                            </p:txEl>
                                          </p:spTgt>
                                        </p:tgtEl>
                                        <p:attrNameLst>
                                          <p:attrName>style.visibility</p:attrName>
                                        </p:attrNameLst>
                                      </p:cBhvr>
                                      <p:to>
                                        <p:strVal val="visible"/>
                                      </p:to>
                                    </p:set>
                                    <p:anim calcmode="lin" valueType="num">
                                      <p:cBhvr additive="base">
                                        <p:cTn id="13" dur="500" fill="hold"/>
                                        <p:tgtEl>
                                          <p:spTgt spid="1577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77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7744">
                                            <p:txEl>
                                              <p:pRg st="0" end="0"/>
                                            </p:txEl>
                                          </p:spTgt>
                                        </p:tgtEl>
                                        <p:attrNameLst>
                                          <p:attrName>style.visibility</p:attrName>
                                        </p:attrNameLst>
                                      </p:cBhvr>
                                      <p:to>
                                        <p:strVal val="visible"/>
                                      </p:to>
                                    </p:set>
                                    <p:anim calcmode="lin" valueType="num">
                                      <p:cBhvr additive="base">
                                        <p:cTn id="19" dur="500" fill="hold"/>
                                        <p:tgtEl>
                                          <p:spTgt spid="15774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77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7745">
                                            <p:txEl>
                                              <p:pRg st="0" end="0"/>
                                            </p:txEl>
                                          </p:spTgt>
                                        </p:tgtEl>
                                        <p:attrNameLst>
                                          <p:attrName>style.visibility</p:attrName>
                                        </p:attrNameLst>
                                      </p:cBhvr>
                                      <p:to>
                                        <p:strVal val="visible"/>
                                      </p:to>
                                    </p:set>
                                    <p:anim calcmode="lin" valueType="num">
                                      <p:cBhvr additive="base">
                                        <p:cTn id="25" dur="500" fill="hold"/>
                                        <p:tgtEl>
                                          <p:spTgt spid="15774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77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7748">
                                            <p:txEl>
                                              <p:pRg st="0" end="0"/>
                                            </p:txEl>
                                          </p:spTgt>
                                        </p:tgtEl>
                                        <p:attrNameLst>
                                          <p:attrName>style.visibility</p:attrName>
                                        </p:attrNameLst>
                                      </p:cBhvr>
                                      <p:to>
                                        <p:strVal val="visible"/>
                                      </p:to>
                                    </p:set>
                                    <p:anim calcmode="lin" valueType="num">
                                      <p:cBhvr additive="base">
                                        <p:cTn id="31" dur="500" fill="hold"/>
                                        <p:tgtEl>
                                          <p:spTgt spid="15774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77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41" grpId="0" build="p" autoUpdateAnimBg="0"/>
      <p:bldP spid="157743" grpId="0" build="p" autoUpdateAnimBg="0"/>
      <p:bldP spid="157744" grpId="0" build="p" autoUpdateAnimBg="0"/>
      <p:bldP spid="157745" grpId="0" build="p" autoUpdateAnimBg="0"/>
      <p:bldP spid="15774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Metric Limits and Fits</a:t>
            </a:r>
          </a:p>
        </p:txBody>
      </p:sp>
      <p:sp>
        <p:nvSpPr>
          <p:cNvPr id="23556" name="Rectangle 3"/>
          <p:cNvSpPr>
            <a:spLocks noGrp="1" noChangeArrowheads="1"/>
          </p:cNvSpPr>
          <p:nvPr>
            <p:ph idx="1"/>
          </p:nvPr>
        </p:nvSpPr>
        <p:spPr/>
        <p:txBody>
          <a:bodyPr/>
          <a:lstStyle/>
          <a:p>
            <a:pPr eaLnBrk="1" hangingPunct="1">
              <a:buNone/>
            </a:pPr>
            <a:endParaRPr lang="en-US" dirty="0" smtClean="0"/>
          </a:p>
          <a:p>
            <a:pPr eaLnBrk="1" hangingPunct="1"/>
            <a:r>
              <a:rPr lang="en-US" dirty="0" smtClean="0"/>
              <a:t>Note that in the Metric system:</a:t>
            </a:r>
          </a:p>
          <a:p>
            <a:pPr eaLnBrk="1" hangingPunct="1">
              <a:buFontTx/>
              <a:buNone/>
            </a:pPr>
            <a:r>
              <a:rPr lang="en-US" dirty="0" smtClean="0"/>
              <a:t>	Nominal Size = Basic Size</a:t>
            </a:r>
          </a:p>
          <a:p>
            <a:pPr eaLnBrk="1" hangingPunct="1"/>
            <a:r>
              <a:rPr lang="en-US" dirty="0" smtClean="0"/>
              <a:t>Example:  If the nominal size is 8, then the basic size is 8</a:t>
            </a:r>
          </a:p>
        </p:txBody>
      </p:sp>
      <p:sp>
        <p:nvSpPr>
          <p:cNvPr id="23554" name="Slide Number Placeholder 3"/>
          <p:cNvSpPr>
            <a:spLocks noGrp="1"/>
          </p:cNvSpPr>
          <p:nvPr>
            <p:ph type="sldNum" sz="quarter" idx="12"/>
          </p:nvPr>
        </p:nvSpPr>
        <p:spPr>
          <a:noFill/>
        </p:spPr>
        <p:txBody>
          <a:bodyPr/>
          <a:lstStyle/>
          <a:p>
            <a:fld id="{3E7B084A-815B-44EB-9442-FA44D3907FC4}"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1143000" y="533400"/>
            <a:ext cx="7772400" cy="457200"/>
          </a:xfrm>
        </p:spPr>
        <p:txBody>
          <a:bodyPr>
            <a:normAutofit fontScale="90000"/>
          </a:bodyPr>
          <a:lstStyle/>
          <a:p>
            <a:pPr eaLnBrk="1" hangingPunct="1"/>
            <a:r>
              <a:rPr lang="en-US" dirty="0" smtClean="0"/>
              <a:t>Metric Preferred Hole Basis System of Fits</a:t>
            </a:r>
          </a:p>
        </p:txBody>
      </p:sp>
      <p:sp>
        <p:nvSpPr>
          <p:cNvPr id="24578" name="Slide Number Placeholder 2"/>
          <p:cNvSpPr>
            <a:spLocks noGrp="1"/>
          </p:cNvSpPr>
          <p:nvPr>
            <p:ph type="sldNum" sz="quarter" idx="12"/>
          </p:nvPr>
        </p:nvSpPr>
        <p:spPr>
          <a:noFill/>
        </p:spPr>
        <p:txBody>
          <a:bodyPr/>
          <a:lstStyle/>
          <a:p>
            <a:fld id="{196D9E05-0052-4795-8758-E67B906C6D35}" type="slidenum">
              <a:rPr lang="en-US"/>
              <a:pPr/>
              <a:t>27</a:t>
            </a:fld>
            <a:endParaRPr lang="en-US"/>
          </a:p>
        </p:txBody>
      </p:sp>
      <p:pic>
        <p:nvPicPr>
          <p:cNvPr id="24579" name="Picture 3" descr="~AUT0043"/>
          <p:cNvPicPr>
            <a:picLocks noChangeAspect="1" noChangeArrowheads="1"/>
          </p:cNvPicPr>
          <p:nvPr/>
        </p:nvPicPr>
        <p:blipFill>
          <a:blip r:embed="rId3" cstate="print"/>
          <a:srcRect/>
          <a:stretch>
            <a:fillRect/>
          </a:stretch>
        </p:blipFill>
        <p:spPr bwMode="auto">
          <a:xfrm>
            <a:off x="1279525" y="1649413"/>
            <a:ext cx="7864475" cy="4979987"/>
          </a:xfrm>
          <a:prstGeom prst="rect">
            <a:avLst/>
          </a:prstGeom>
          <a:noFill/>
          <a:ln w="12700">
            <a:noFill/>
            <a:miter lim="800000"/>
            <a:headEnd type="none" w="sm" len="sm"/>
            <a:tailEnd type="none" w="sm" len="sm"/>
          </a:ln>
        </p:spPr>
      </p:pic>
      <p:sp>
        <p:nvSpPr>
          <p:cNvPr id="24580" name="Oval 5"/>
          <p:cNvSpPr>
            <a:spLocks noChangeArrowheads="1"/>
          </p:cNvSpPr>
          <p:nvPr/>
        </p:nvSpPr>
        <p:spPr bwMode="auto">
          <a:xfrm>
            <a:off x="6572250" y="3057525"/>
            <a:ext cx="1524000" cy="914400"/>
          </a:xfrm>
          <a:prstGeom prst="ellipse">
            <a:avLst/>
          </a:prstGeom>
          <a:noFill/>
          <a:ln w="127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pic>
        <p:nvPicPr>
          <p:cNvPr id="33795" name="Picture 2"/>
          <p:cNvPicPr>
            <a:picLocks noChangeAspect="1" noChangeArrowheads="1"/>
          </p:cNvPicPr>
          <p:nvPr/>
        </p:nvPicPr>
        <p:blipFill>
          <a:blip r:embed="rId2" cstate="print"/>
          <a:srcRect/>
          <a:stretch>
            <a:fillRect/>
          </a:stretch>
        </p:blipFill>
        <p:spPr bwMode="auto">
          <a:xfrm>
            <a:off x="0" y="0"/>
            <a:ext cx="9439275" cy="69437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8736BC0-2F64-4D3B-A9E7-C0CBA3E91127}" type="slidenum">
              <a:rPr lang="ar-SA"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pic>
        <p:nvPicPr>
          <p:cNvPr id="34819"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A73802D-D82F-4BCE-91C4-22EE70551DC9}" type="slidenum">
              <a:rPr lang="ar-SA"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219200" y="152400"/>
            <a:ext cx="8458200" cy="1143000"/>
          </a:xfrm>
        </p:spPr>
        <p:txBody>
          <a:bodyPr/>
          <a:lstStyle/>
          <a:p>
            <a:pPr eaLnBrk="1" hangingPunct="1"/>
            <a:r>
              <a:rPr lang="en-US" dirty="0" smtClean="0"/>
              <a:t>Tolerance</a:t>
            </a:r>
          </a:p>
        </p:txBody>
      </p:sp>
      <p:sp>
        <p:nvSpPr>
          <p:cNvPr id="9220" name="Rectangle 3"/>
          <p:cNvSpPr>
            <a:spLocks noGrp="1" noChangeArrowheads="1"/>
          </p:cNvSpPr>
          <p:nvPr>
            <p:ph idx="1"/>
          </p:nvPr>
        </p:nvSpPr>
        <p:spPr>
          <a:xfrm>
            <a:off x="1219200" y="1524000"/>
            <a:ext cx="8305800" cy="4343400"/>
          </a:xfrm>
        </p:spPr>
        <p:txBody>
          <a:bodyPr>
            <a:normAutofit/>
          </a:bodyPr>
          <a:lstStyle/>
          <a:p>
            <a:pPr marL="609600" indent="-609600" eaLnBrk="1" hangingPunct="1">
              <a:lnSpc>
                <a:spcPct val="90000"/>
              </a:lnSpc>
              <a:buFontTx/>
              <a:buNone/>
            </a:pPr>
            <a:r>
              <a:rPr lang="en-US" sz="2400" b="1" u="sng" dirty="0" smtClean="0"/>
              <a:t>Tolerance</a:t>
            </a:r>
            <a:r>
              <a:rPr lang="en-US" sz="2400" dirty="0" smtClean="0"/>
              <a:t> is the total amount a dimension may vary. It is the difference between the maximum and minimum limits.</a:t>
            </a:r>
          </a:p>
          <a:p>
            <a:pPr marL="609600" indent="-609600" eaLnBrk="1" hangingPunct="1">
              <a:lnSpc>
                <a:spcPct val="50000"/>
              </a:lnSpc>
              <a:buFontTx/>
              <a:buNone/>
            </a:pPr>
            <a:endParaRPr lang="en-US" sz="2400" dirty="0" smtClean="0"/>
          </a:p>
          <a:p>
            <a:pPr marL="609600" indent="-609600" eaLnBrk="1" hangingPunct="1">
              <a:lnSpc>
                <a:spcPct val="90000"/>
              </a:lnSpc>
              <a:buFontTx/>
              <a:buNone/>
            </a:pPr>
            <a:r>
              <a:rPr lang="en-US" sz="2400" dirty="0" smtClean="0"/>
              <a:t>Ways to Express:</a:t>
            </a:r>
          </a:p>
          <a:p>
            <a:pPr marL="609600" indent="-609600" eaLnBrk="1" hangingPunct="1">
              <a:lnSpc>
                <a:spcPct val="90000"/>
              </a:lnSpc>
              <a:buFont typeface="Wingdings" pitchFamily="2" charset="2"/>
              <a:buAutoNum type="arabicPeriod"/>
            </a:pPr>
            <a:r>
              <a:rPr lang="en-US" sz="2400" dirty="0" smtClean="0"/>
              <a:t>Direct limits or as tolerance limits applied to a dimension</a:t>
            </a:r>
          </a:p>
          <a:p>
            <a:pPr marL="609600" indent="-609600" eaLnBrk="1" hangingPunct="1">
              <a:lnSpc>
                <a:spcPct val="90000"/>
              </a:lnSpc>
              <a:buFont typeface="Wingdings" pitchFamily="2" charset="2"/>
              <a:buAutoNum type="arabicPeriod"/>
            </a:pPr>
            <a:r>
              <a:rPr lang="en-US" sz="2400" dirty="0" smtClean="0"/>
              <a:t>Geometric tolerances</a:t>
            </a:r>
          </a:p>
          <a:p>
            <a:pPr marL="609600" indent="-609600" eaLnBrk="1" hangingPunct="1">
              <a:lnSpc>
                <a:spcPct val="90000"/>
              </a:lnSpc>
              <a:buFont typeface="Wingdings" pitchFamily="2" charset="2"/>
              <a:buAutoNum type="arabicPeriod"/>
            </a:pPr>
            <a:r>
              <a:rPr lang="en-US" sz="2400" dirty="0" smtClean="0"/>
              <a:t>A general tolerance note in title block</a:t>
            </a:r>
          </a:p>
          <a:p>
            <a:pPr marL="609600" indent="-609600" eaLnBrk="1" hangingPunct="1">
              <a:lnSpc>
                <a:spcPct val="90000"/>
              </a:lnSpc>
              <a:buFont typeface="Wingdings" pitchFamily="2" charset="2"/>
              <a:buAutoNum type="arabicPeriod"/>
            </a:pPr>
            <a:r>
              <a:rPr lang="en-US" sz="2400" dirty="0" smtClean="0"/>
              <a:t>Notes referring to specific conditions</a:t>
            </a:r>
          </a:p>
        </p:txBody>
      </p:sp>
      <p:sp>
        <p:nvSpPr>
          <p:cNvPr id="9218" name="Slide Number Placeholder 3"/>
          <p:cNvSpPr>
            <a:spLocks noGrp="1"/>
          </p:cNvSpPr>
          <p:nvPr>
            <p:ph type="sldNum" sz="quarter" idx="12"/>
          </p:nvPr>
        </p:nvSpPr>
        <p:spPr>
          <a:noFill/>
        </p:spPr>
        <p:txBody>
          <a:bodyPr/>
          <a:lstStyle/>
          <a:p>
            <a:fld id="{43F9FAF8-6FAE-4F51-BD94-DFB298482059}"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pic>
        <p:nvPicPr>
          <p:cNvPr id="3584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02A6BDC-52CD-4BE1-94CA-BB3DE74B7316}" type="slidenum">
              <a:rPr lang="ar-SA"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pic>
        <p:nvPicPr>
          <p:cNvPr id="36867" name="Picture 2"/>
          <p:cNvPicPr>
            <a:picLocks noChangeAspect="1" noChangeArrowheads="1"/>
          </p:cNvPicPr>
          <p:nvPr/>
        </p:nvPicPr>
        <p:blipFill>
          <a:blip r:embed="rId2" cstate="print"/>
          <a:srcRect/>
          <a:stretch>
            <a:fillRect/>
          </a:stretch>
        </p:blipFill>
        <p:spPr bwMode="auto">
          <a:xfrm>
            <a:off x="0" y="0"/>
            <a:ext cx="931545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DA5E633-503A-4F09-8B57-3AFBFF62DE53}" type="slidenum">
              <a:rPr lang="ar-SA"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pic>
        <p:nvPicPr>
          <p:cNvPr id="37891" name="Picture 2"/>
          <p:cNvPicPr>
            <a:picLocks noChangeAspect="1" noChangeArrowheads="1"/>
          </p:cNvPicPr>
          <p:nvPr/>
        </p:nvPicPr>
        <p:blipFill>
          <a:blip r:embed="rId2" cstate="print"/>
          <a:srcRect/>
          <a:stretch>
            <a:fillRect/>
          </a:stretch>
        </p:blipFill>
        <p:spPr bwMode="auto">
          <a:xfrm>
            <a:off x="0" y="0"/>
            <a:ext cx="93345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C0E5DA7-BFFA-4FD5-BA83-32E87C06EE2C}" type="slidenum">
              <a:rPr lang="ar-SA"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pic>
        <p:nvPicPr>
          <p:cNvPr id="38915" name="Picture 2"/>
          <p:cNvPicPr>
            <a:picLocks noChangeAspect="1" noChangeArrowheads="1"/>
          </p:cNvPicPr>
          <p:nvPr/>
        </p:nvPicPr>
        <p:blipFill>
          <a:blip r:embed="rId2" cstate="print"/>
          <a:srcRect/>
          <a:stretch>
            <a:fillRect/>
          </a:stretch>
        </p:blipFill>
        <p:spPr bwMode="auto">
          <a:xfrm>
            <a:off x="0" y="0"/>
            <a:ext cx="931545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B78976D-0D95-47D6-93EF-502956ADB93F}" type="slidenum">
              <a:rPr lang="ar-SA"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pic>
        <p:nvPicPr>
          <p:cNvPr id="39939"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CAF6E6D-4392-4418-97D3-E7B42CE15E1A}" type="slidenum">
              <a:rPr lang="ar-SA"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pic>
        <p:nvPicPr>
          <p:cNvPr id="40963" name="Picture 2"/>
          <p:cNvPicPr>
            <a:picLocks noChangeAspect="1" noChangeArrowheads="1"/>
          </p:cNvPicPr>
          <p:nvPr/>
        </p:nvPicPr>
        <p:blipFill>
          <a:blip r:embed="rId2" cstate="print"/>
          <a:srcRect r="5000"/>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A693B077-65A0-4A4C-A016-6ECF086398E9}" type="slidenum">
              <a:rPr lang="ar-SA"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title"/>
          </p:nvPr>
        </p:nvSpPr>
        <p:spPr>
          <a:xfrm>
            <a:off x="1295400" y="152400"/>
            <a:ext cx="7772400" cy="1143000"/>
          </a:xfrm>
        </p:spPr>
        <p:txBody>
          <a:bodyPr>
            <a:normAutofit/>
          </a:bodyPr>
          <a:lstStyle/>
          <a:p>
            <a:pPr marL="3319463" indent="-3319463" eaLnBrk="1" hangingPunct="1"/>
            <a:r>
              <a:rPr lang="en-US" dirty="0" smtClean="0"/>
              <a:t>Metric Tolerance</a:t>
            </a:r>
          </a:p>
        </p:txBody>
      </p:sp>
      <p:sp>
        <p:nvSpPr>
          <p:cNvPr id="25602" name="Slide Number Placeholder 2"/>
          <p:cNvSpPr>
            <a:spLocks noGrp="1"/>
          </p:cNvSpPr>
          <p:nvPr>
            <p:ph type="sldNum" sz="quarter" idx="12"/>
          </p:nvPr>
        </p:nvSpPr>
        <p:spPr>
          <a:noFill/>
        </p:spPr>
        <p:txBody>
          <a:bodyPr/>
          <a:lstStyle/>
          <a:p>
            <a:fld id="{6D4AD0D6-B670-404D-ACEF-E44E3B0578A6}" type="slidenum">
              <a:rPr lang="en-US"/>
              <a:pPr/>
              <a:t>36</a:t>
            </a:fld>
            <a:endParaRPr lang="en-US"/>
          </a:p>
        </p:txBody>
      </p:sp>
      <p:pic>
        <p:nvPicPr>
          <p:cNvPr id="25603" name="Picture 2" descr="~AUT0044"/>
          <p:cNvPicPr>
            <a:picLocks noChangeAspect="1" noChangeArrowheads="1"/>
          </p:cNvPicPr>
          <p:nvPr/>
        </p:nvPicPr>
        <p:blipFill>
          <a:blip r:embed="rId3" cstate="print"/>
          <a:srcRect r="949"/>
          <a:stretch>
            <a:fillRect/>
          </a:stretch>
        </p:blipFill>
        <p:spPr bwMode="auto">
          <a:xfrm>
            <a:off x="1219200" y="1774825"/>
            <a:ext cx="6297613" cy="45497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dirty="0" smtClean="0"/>
              <a:t>Direct limits and tolerance values</a:t>
            </a:r>
          </a:p>
        </p:txBody>
      </p:sp>
      <p:sp>
        <p:nvSpPr>
          <p:cNvPr id="10242" name="Slide Number Placeholder 2"/>
          <p:cNvSpPr>
            <a:spLocks noGrp="1"/>
          </p:cNvSpPr>
          <p:nvPr>
            <p:ph type="sldNum" sz="quarter" idx="12"/>
          </p:nvPr>
        </p:nvSpPr>
        <p:spPr>
          <a:noFill/>
        </p:spPr>
        <p:txBody>
          <a:bodyPr/>
          <a:lstStyle/>
          <a:p>
            <a:fld id="{D97BF185-629E-4B9B-B834-5106B6DDD47C}" type="slidenum">
              <a:rPr lang="en-US"/>
              <a:pPr/>
              <a:t>4</a:t>
            </a:fld>
            <a:endParaRPr lang="en-US"/>
          </a:p>
        </p:txBody>
      </p:sp>
      <p:pic>
        <p:nvPicPr>
          <p:cNvPr id="10244" name="Picture 3" descr="~AUT0034"/>
          <p:cNvPicPr>
            <a:picLocks noChangeAspect="1" noChangeArrowheads="1"/>
          </p:cNvPicPr>
          <p:nvPr/>
        </p:nvPicPr>
        <p:blipFill>
          <a:blip r:embed="rId3" cstate="print"/>
          <a:srcRect/>
          <a:stretch>
            <a:fillRect/>
          </a:stretch>
        </p:blipFill>
        <p:spPr bwMode="auto">
          <a:xfrm>
            <a:off x="2514600" y="1600200"/>
            <a:ext cx="4467225" cy="51054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6"/>
          <p:cNvSpPr>
            <a:spLocks noGrp="1" noChangeArrowheads="1"/>
          </p:cNvSpPr>
          <p:nvPr>
            <p:ph type="title"/>
          </p:nvPr>
        </p:nvSpPr>
        <p:spPr/>
        <p:txBody>
          <a:bodyPr>
            <a:normAutofit fontScale="90000"/>
          </a:bodyPr>
          <a:lstStyle/>
          <a:p>
            <a:pPr eaLnBrk="1" hangingPunct="1"/>
            <a:r>
              <a:rPr lang="en-US" dirty="0" smtClean="0"/>
              <a:t>Direct limits and tolerance values – Plus and Minus Dimensions</a:t>
            </a:r>
          </a:p>
        </p:txBody>
      </p:sp>
      <p:sp>
        <p:nvSpPr>
          <p:cNvPr id="11266" name="Slide Number Placeholder 2"/>
          <p:cNvSpPr>
            <a:spLocks noGrp="1"/>
          </p:cNvSpPr>
          <p:nvPr>
            <p:ph type="sldNum" sz="quarter" idx="12"/>
          </p:nvPr>
        </p:nvSpPr>
        <p:spPr>
          <a:noFill/>
        </p:spPr>
        <p:txBody>
          <a:bodyPr/>
          <a:lstStyle/>
          <a:p>
            <a:fld id="{95AC1C22-F5BD-44B5-8B6B-DC0B847A6688}" type="slidenum">
              <a:rPr lang="en-US"/>
              <a:pPr/>
              <a:t>5</a:t>
            </a:fld>
            <a:endParaRPr lang="en-US"/>
          </a:p>
        </p:txBody>
      </p:sp>
      <p:pic>
        <p:nvPicPr>
          <p:cNvPr id="11268" name="Picture 1028" descr="dim0122"/>
          <p:cNvPicPr>
            <a:picLocks noChangeAspect="1" noChangeArrowheads="1"/>
          </p:cNvPicPr>
          <p:nvPr/>
        </p:nvPicPr>
        <p:blipFill>
          <a:blip r:embed="rId3" cstate="print"/>
          <a:srcRect/>
          <a:stretch>
            <a:fillRect/>
          </a:stretch>
        </p:blipFill>
        <p:spPr bwMode="auto">
          <a:xfrm>
            <a:off x="1219200" y="1905000"/>
            <a:ext cx="7096125" cy="458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smtClean="0"/>
              <a:t>Geometric Tolerance System</a:t>
            </a:r>
          </a:p>
        </p:txBody>
      </p:sp>
      <p:sp>
        <p:nvSpPr>
          <p:cNvPr id="12290" name="Slide Number Placeholder 2"/>
          <p:cNvSpPr>
            <a:spLocks noGrp="1"/>
          </p:cNvSpPr>
          <p:nvPr>
            <p:ph type="sldNum" sz="quarter" idx="12"/>
          </p:nvPr>
        </p:nvSpPr>
        <p:spPr>
          <a:noFill/>
        </p:spPr>
        <p:txBody>
          <a:bodyPr/>
          <a:lstStyle/>
          <a:p>
            <a:fld id="{93CB4FA7-06EB-42E0-B114-8B60D0118789}" type="slidenum">
              <a:rPr lang="en-US"/>
              <a:pPr/>
              <a:t>6</a:t>
            </a:fld>
            <a:endParaRPr lang="en-US"/>
          </a:p>
        </p:txBody>
      </p:sp>
      <p:pic>
        <p:nvPicPr>
          <p:cNvPr id="12292" name="Picture 3" descr="~AUT0035"/>
          <p:cNvPicPr>
            <a:picLocks noChangeAspect="1" noChangeArrowheads="1"/>
          </p:cNvPicPr>
          <p:nvPr/>
        </p:nvPicPr>
        <p:blipFill>
          <a:blip r:embed="rId3" cstate="print"/>
          <a:srcRect/>
          <a:stretch>
            <a:fillRect/>
          </a:stretch>
        </p:blipFill>
        <p:spPr bwMode="auto">
          <a:xfrm>
            <a:off x="4343400" y="3352800"/>
            <a:ext cx="4724400" cy="3017838"/>
          </a:xfrm>
          <a:prstGeom prst="rect">
            <a:avLst/>
          </a:prstGeom>
          <a:noFill/>
          <a:ln w="12700">
            <a:noFill/>
            <a:miter lim="800000"/>
            <a:headEnd type="none" w="sm" len="sm"/>
            <a:tailEnd type="none" w="sm" len="sm"/>
          </a:ln>
        </p:spPr>
      </p:pic>
      <p:sp>
        <p:nvSpPr>
          <p:cNvPr id="12293" name="Text Box 4"/>
          <p:cNvSpPr txBox="1">
            <a:spLocks noChangeArrowheads="1"/>
          </p:cNvSpPr>
          <p:nvPr/>
        </p:nvSpPr>
        <p:spPr bwMode="auto">
          <a:xfrm>
            <a:off x="1295400" y="1219200"/>
            <a:ext cx="3733800" cy="2308324"/>
          </a:xfrm>
          <a:prstGeom prst="rect">
            <a:avLst/>
          </a:prstGeom>
          <a:noFill/>
          <a:ln w="12700">
            <a:noFill/>
            <a:miter lim="800000"/>
            <a:headEnd type="none" w="sm" len="sm"/>
            <a:tailEnd type="none" w="sm" len="sm"/>
          </a:ln>
        </p:spPr>
        <p:txBody>
          <a:bodyPr>
            <a:spAutoFit/>
          </a:bodyPr>
          <a:lstStyle/>
          <a:p>
            <a:pPr>
              <a:spcBef>
                <a:spcPct val="50000"/>
              </a:spcBef>
            </a:pPr>
            <a:r>
              <a:rPr lang="en-US" sz="2400" dirty="0"/>
              <a:t>Geometric dimensioning and </a:t>
            </a:r>
            <a:r>
              <a:rPr lang="en-US" sz="2400" dirty="0" smtClean="0"/>
              <a:t>tolerance </a:t>
            </a:r>
            <a:r>
              <a:rPr lang="en-US" sz="2400" dirty="0"/>
              <a:t>(GD&amp;T) is a method of defining parts based on how they function, using standard ANSI symbols.</a:t>
            </a:r>
          </a:p>
        </p:txBody>
      </p:sp>
      <p:sp>
        <p:nvSpPr>
          <p:cNvPr id="12294" name="Text Box 5"/>
          <p:cNvSpPr txBox="1">
            <a:spLocks noChangeArrowheads="1"/>
          </p:cNvSpPr>
          <p:nvPr/>
        </p:nvSpPr>
        <p:spPr bwMode="auto">
          <a:xfrm>
            <a:off x="6781800" y="1905000"/>
            <a:ext cx="3657600" cy="457200"/>
          </a:xfrm>
          <a:prstGeom prst="rect">
            <a:avLst/>
          </a:prstGeom>
          <a:noFill/>
          <a:ln w="12700">
            <a:noFill/>
            <a:miter lim="800000"/>
            <a:headEnd type="none" w="sm" len="sm"/>
            <a:tailEnd type="none" w="sm" len="sm"/>
          </a:ln>
        </p:spPr>
        <p:txBody>
          <a:bodyPr>
            <a:spAutoFit/>
          </a:bodyPr>
          <a:lstStyle/>
          <a:p>
            <a:pPr>
              <a:spcBef>
                <a:spcPct val="50000"/>
              </a:spcBef>
            </a:pPr>
            <a:r>
              <a:rPr lang="en-US" dirty="0"/>
              <a:t>Feature Control Frame</a:t>
            </a:r>
          </a:p>
        </p:txBody>
      </p:sp>
      <p:sp>
        <p:nvSpPr>
          <p:cNvPr id="12295" name="Text Box 6"/>
          <p:cNvSpPr txBox="1">
            <a:spLocks noChangeArrowheads="1"/>
          </p:cNvSpPr>
          <p:nvPr/>
        </p:nvSpPr>
        <p:spPr bwMode="auto">
          <a:xfrm>
            <a:off x="5943600" y="2438400"/>
            <a:ext cx="3048000" cy="338554"/>
          </a:xfrm>
          <a:prstGeom prst="rect">
            <a:avLst/>
          </a:prstGeom>
          <a:noFill/>
          <a:ln w="12700">
            <a:noFill/>
            <a:miter lim="800000"/>
            <a:headEnd type="none" w="sm" len="sm"/>
            <a:tailEnd type="none" w="sm" len="sm"/>
          </a:ln>
        </p:spPr>
        <p:txBody>
          <a:bodyPr>
            <a:spAutoFit/>
          </a:bodyPr>
          <a:lstStyle/>
          <a:p>
            <a:pPr>
              <a:spcBef>
                <a:spcPct val="50000"/>
              </a:spcBef>
            </a:pPr>
            <a:r>
              <a:rPr lang="en-US" sz="1600" dirty="0"/>
              <a:t>Concentricity Symbol</a:t>
            </a:r>
          </a:p>
        </p:txBody>
      </p:sp>
      <p:sp>
        <p:nvSpPr>
          <p:cNvPr id="12296" name="Line 7"/>
          <p:cNvSpPr>
            <a:spLocks noChangeShapeType="1"/>
          </p:cNvSpPr>
          <p:nvPr/>
        </p:nvSpPr>
        <p:spPr bwMode="auto">
          <a:xfrm flipH="1">
            <a:off x="7848600" y="2286000"/>
            <a:ext cx="1143000" cy="1143000"/>
          </a:xfrm>
          <a:prstGeom prst="line">
            <a:avLst/>
          </a:prstGeom>
          <a:noFill/>
          <a:ln w="28575">
            <a:solidFill>
              <a:schemeClr val="tx1"/>
            </a:solidFill>
            <a:round/>
            <a:headEnd type="none" w="sm" len="sm"/>
            <a:tailEnd type="triangle" w="med" len="med"/>
          </a:ln>
        </p:spPr>
        <p:txBody>
          <a:bodyPr wrap="none"/>
          <a:lstStyle/>
          <a:p>
            <a:endParaRPr lang="en-US" sz="1600"/>
          </a:p>
        </p:txBody>
      </p:sp>
      <p:sp>
        <p:nvSpPr>
          <p:cNvPr id="12297" name="Line 8"/>
          <p:cNvSpPr>
            <a:spLocks noChangeShapeType="1"/>
          </p:cNvSpPr>
          <p:nvPr/>
        </p:nvSpPr>
        <p:spPr bwMode="auto">
          <a:xfrm flipH="1">
            <a:off x="7391400" y="2743200"/>
            <a:ext cx="152400" cy="762000"/>
          </a:xfrm>
          <a:prstGeom prst="line">
            <a:avLst/>
          </a:prstGeom>
          <a:noFill/>
          <a:ln w="28575">
            <a:solidFill>
              <a:schemeClr val="tx1"/>
            </a:solidFill>
            <a:round/>
            <a:headEnd type="none" w="sm" len="sm"/>
            <a:tailEnd type="triangle" w="med" len="med"/>
          </a:ln>
        </p:spPr>
        <p:txBody>
          <a:bodyPr wrap="none"/>
          <a:lstStyle/>
          <a:p>
            <a:endParaRPr lang="en-US"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ANSI Y14.5-1994 Standard</a:t>
            </a:r>
          </a:p>
        </p:txBody>
      </p:sp>
      <p:sp>
        <p:nvSpPr>
          <p:cNvPr id="5123" name="Text Box 3"/>
          <p:cNvSpPr txBox="1">
            <a:spLocks noChangeArrowheads="1"/>
          </p:cNvSpPr>
          <p:nvPr/>
        </p:nvSpPr>
        <p:spPr bwMode="auto">
          <a:xfrm>
            <a:off x="5181600" y="2514600"/>
            <a:ext cx="4114800" cy="3539430"/>
          </a:xfrm>
          <a:prstGeom prst="rect">
            <a:avLst/>
          </a:prstGeom>
          <a:noFill/>
          <a:ln w="9525">
            <a:noFill/>
            <a:miter lim="800000"/>
            <a:headEnd/>
            <a:tailEnd/>
          </a:ln>
        </p:spPr>
        <p:txBody>
          <a:bodyPr>
            <a:spAutoFit/>
          </a:bodyPr>
          <a:lstStyle/>
          <a:p>
            <a:r>
              <a:rPr lang="en-US" sz="2800" dirty="0"/>
              <a:t>This standard establishes uniform practices for defining and interpreting dimensions, and tolerances, and related requirements for use on engineering drawings.</a:t>
            </a:r>
          </a:p>
        </p:txBody>
      </p:sp>
      <p:pic>
        <p:nvPicPr>
          <p:cNvPr id="5124" name="Picture 5" descr="ANSI.tif                                                       00115EB9TITAN                          00000000:"/>
          <p:cNvPicPr>
            <a:picLocks noChangeAspect="1" noChangeArrowheads="1"/>
          </p:cNvPicPr>
          <p:nvPr/>
        </p:nvPicPr>
        <p:blipFill>
          <a:blip r:embed="rId2" cstate="print"/>
          <a:srcRect/>
          <a:stretch>
            <a:fillRect/>
          </a:stretch>
        </p:blipFill>
        <p:spPr bwMode="auto">
          <a:xfrm>
            <a:off x="1260475" y="1752600"/>
            <a:ext cx="3387725" cy="441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6B0B008-5065-4E70-B8F4-F5FEAC0D72BD}" type="slidenum">
              <a:rPr lang="ar-SA"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chemeClr val="tx1"/>
                </a:solidFill>
              </a:rPr>
              <a:t>Overview of Geometric Tolerances</a:t>
            </a:r>
            <a:endParaRPr lang="en-US" sz="2000" smtClean="0">
              <a:solidFill>
                <a:schemeClr val="tx1"/>
              </a:solidFill>
            </a:endParaRPr>
          </a:p>
        </p:txBody>
      </p:sp>
      <p:sp>
        <p:nvSpPr>
          <p:cNvPr id="13315" name="Text Box 78"/>
          <p:cNvSpPr txBox="1">
            <a:spLocks noChangeArrowheads="1"/>
          </p:cNvSpPr>
          <p:nvPr/>
        </p:nvSpPr>
        <p:spPr bwMode="auto">
          <a:xfrm>
            <a:off x="1295400" y="1676400"/>
            <a:ext cx="7725192" cy="2308324"/>
          </a:xfrm>
          <a:prstGeom prst="rect">
            <a:avLst/>
          </a:prstGeom>
          <a:noFill/>
          <a:ln w="9525">
            <a:noFill/>
            <a:miter lim="800000"/>
            <a:headEnd/>
            <a:tailEnd/>
          </a:ln>
        </p:spPr>
        <p:txBody>
          <a:bodyPr wrap="none">
            <a:spAutoFit/>
          </a:bodyPr>
          <a:lstStyle/>
          <a:p>
            <a:pPr marL="457200" indent="-457200"/>
            <a:r>
              <a:rPr lang="en-US" dirty="0"/>
              <a:t>Geometric tolerances define the shape of a feature as opposed to its size.</a:t>
            </a:r>
          </a:p>
          <a:p>
            <a:pPr marL="457200" indent="-457200"/>
            <a:endParaRPr lang="en-US" dirty="0"/>
          </a:p>
          <a:p>
            <a:pPr marL="457200" indent="-457200"/>
            <a:endParaRPr lang="en-US" dirty="0"/>
          </a:p>
          <a:p>
            <a:pPr marL="457200" indent="-457200"/>
            <a:r>
              <a:rPr lang="en-US" dirty="0" smtClean="0"/>
              <a:t>Three </a:t>
            </a:r>
            <a:r>
              <a:rPr lang="en-US" dirty="0"/>
              <a:t>basic types of dimensional tolerances:</a:t>
            </a:r>
          </a:p>
          <a:p>
            <a:pPr marL="457200" indent="-457200"/>
            <a:endParaRPr lang="en-US" dirty="0"/>
          </a:p>
          <a:p>
            <a:pPr marL="457200" indent="-457200">
              <a:buFont typeface="Times"/>
              <a:buAutoNum type="arabicPeriod"/>
            </a:pPr>
            <a:r>
              <a:rPr lang="en-US" dirty="0"/>
              <a:t>Form tolerances:  straightness, circularity, flatness, </a:t>
            </a:r>
            <a:r>
              <a:rPr lang="en-US" dirty="0" err="1"/>
              <a:t>cylindercity</a:t>
            </a:r>
            <a:r>
              <a:rPr lang="en-US" dirty="0"/>
              <a:t>;</a:t>
            </a:r>
          </a:p>
          <a:p>
            <a:pPr marL="457200" indent="-457200">
              <a:buFont typeface="Times"/>
              <a:buAutoNum type="arabicPeriod"/>
            </a:pPr>
            <a:r>
              <a:rPr lang="en-US" dirty="0"/>
              <a:t>Orientation tolerances;  perpendicularity, parallelism, angularity; </a:t>
            </a:r>
          </a:p>
          <a:p>
            <a:pPr marL="457200" indent="-457200">
              <a:buFont typeface="Times"/>
              <a:buAutoNum type="arabicPeriod"/>
            </a:pPr>
            <a:r>
              <a:rPr lang="en-US" dirty="0"/>
              <a:t>Position tolerances:  position, symmetry, concentricity.</a:t>
            </a:r>
          </a:p>
        </p:txBody>
      </p:sp>
      <p:sp>
        <p:nvSpPr>
          <p:cNvPr id="4" name="Slide Number Placeholder 3"/>
          <p:cNvSpPr>
            <a:spLocks noGrp="1"/>
          </p:cNvSpPr>
          <p:nvPr>
            <p:ph type="sldNum" sz="quarter" idx="12"/>
          </p:nvPr>
        </p:nvSpPr>
        <p:spPr/>
        <p:txBody>
          <a:bodyPr/>
          <a:lstStyle/>
          <a:p>
            <a:pPr>
              <a:defRPr/>
            </a:pPr>
            <a:fld id="{87EE3FF7-6193-4D62-946B-5B9021641D5E}" type="slidenum">
              <a:rPr lang="ar-SA"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04800"/>
            <a:ext cx="7772400" cy="1143000"/>
          </a:xfrm>
        </p:spPr>
        <p:txBody>
          <a:bodyPr/>
          <a:lstStyle/>
          <a:p>
            <a:pPr eaLnBrk="1" hangingPunct="1"/>
            <a:r>
              <a:rPr lang="en-US" dirty="0" smtClean="0"/>
              <a:t>Symbols for Geometric Tolerances</a:t>
            </a:r>
          </a:p>
        </p:txBody>
      </p:sp>
      <p:pic>
        <p:nvPicPr>
          <p:cNvPr id="14339" name="Picture 3" descr="Tsymbols.tif                                                   00046D85Technica                       B3F30E1E:"/>
          <p:cNvPicPr>
            <a:picLocks noChangeAspect="1" noChangeArrowheads="1"/>
          </p:cNvPicPr>
          <p:nvPr/>
        </p:nvPicPr>
        <p:blipFill>
          <a:blip r:embed="rId2" cstate="print"/>
          <a:srcRect/>
          <a:stretch>
            <a:fillRect/>
          </a:stretch>
        </p:blipFill>
        <p:spPr bwMode="auto">
          <a:xfrm>
            <a:off x="1295400" y="1524000"/>
            <a:ext cx="5867400" cy="4259263"/>
          </a:xfrm>
          <a:prstGeom prst="rect">
            <a:avLst/>
          </a:prstGeom>
          <a:noFill/>
          <a:ln w="9525">
            <a:noFill/>
            <a:miter lim="800000"/>
            <a:headEnd/>
            <a:tailEnd/>
          </a:ln>
        </p:spPr>
      </p:pic>
      <p:sp>
        <p:nvSpPr>
          <p:cNvPr id="14340" name="Line 4"/>
          <p:cNvSpPr>
            <a:spLocks noChangeShapeType="1"/>
          </p:cNvSpPr>
          <p:nvPr/>
        </p:nvSpPr>
        <p:spPr bwMode="auto">
          <a:xfrm>
            <a:off x="6477000" y="3505200"/>
            <a:ext cx="1600200" cy="0"/>
          </a:xfrm>
          <a:prstGeom prst="line">
            <a:avLst/>
          </a:prstGeom>
          <a:noFill/>
          <a:ln w="9525">
            <a:solidFill>
              <a:srgbClr val="66CCFF"/>
            </a:solidFill>
            <a:round/>
            <a:headEnd type="triangle" w="med" len="med"/>
            <a:tailEnd/>
          </a:ln>
        </p:spPr>
        <p:txBody>
          <a:bodyPr wrap="none" anchor="ctr"/>
          <a:lstStyle/>
          <a:p>
            <a:endParaRPr lang="en-US"/>
          </a:p>
        </p:txBody>
      </p:sp>
      <p:sp>
        <p:nvSpPr>
          <p:cNvPr id="14341" name="Line 5"/>
          <p:cNvSpPr>
            <a:spLocks noChangeShapeType="1"/>
          </p:cNvSpPr>
          <p:nvPr/>
        </p:nvSpPr>
        <p:spPr bwMode="auto">
          <a:xfrm flipV="1">
            <a:off x="6400800" y="3505200"/>
            <a:ext cx="1676400" cy="228600"/>
          </a:xfrm>
          <a:prstGeom prst="line">
            <a:avLst/>
          </a:prstGeom>
          <a:noFill/>
          <a:ln w="9525">
            <a:solidFill>
              <a:srgbClr val="66CCFF"/>
            </a:solidFill>
            <a:round/>
            <a:headEnd type="triangle" w="med" len="med"/>
            <a:tailEnd/>
          </a:ln>
        </p:spPr>
        <p:txBody>
          <a:bodyPr wrap="none" anchor="ctr"/>
          <a:lstStyle/>
          <a:p>
            <a:endParaRPr lang="en-US"/>
          </a:p>
        </p:txBody>
      </p:sp>
      <p:sp>
        <p:nvSpPr>
          <p:cNvPr id="14342" name="Line 6"/>
          <p:cNvSpPr>
            <a:spLocks noChangeShapeType="1"/>
          </p:cNvSpPr>
          <p:nvPr/>
        </p:nvSpPr>
        <p:spPr bwMode="auto">
          <a:xfrm flipV="1">
            <a:off x="6477000" y="3505200"/>
            <a:ext cx="1600200" cy="381000"/>
          </a:xfrm>
          <a:prstGeom prst="line">
            <a:avLst/>
          </a:prstGeom>
          <a:noFill/>
          <a:ln w="9525">
            <a:solidFill>
              <a:srgbClr val="66CCFF"/>
            </a:solidFill>
            <a:round/>
            <a:headEnd type="triangle" w="med" len="med"/>
            <a:tailEnd/>
          </a:ln>
        </p:spPr>
        <p:txBody>
          <a:bodyPr wrap="none" anchor="ctr"/>
          <a:lstStyle/>
          <a:p>
            <a:endParaRPr lang="en-US"/>
          </a:p>
        </p:txBody>
      </p:sp>
      <p:sp>
        <p:nvSpPr>
          <p:cNvPr id="14343" name="Line 7"/>
          <p:cNvSpPr>
            <a:spLocks noChangeShapeType="1"/>
          </p:cNvSpPr>
          <p:nvPr/>
        </p:nvSpPr>
        <p:spPr bwMode="auto">
          <a:xfrm flipV="1">
            <a:off x="6477000" y="3505200"/>
            <a:ext cx="1600200" cy="76200"/>
          </a:xfrm>
          <a:prstGeom prst="line">
            <a:avLst/>
          </a:prstGeom>
          <a:noFill/>
          <a:ln w="9525">
            <a:solidFill>
              <a:srgbClr val="66CCFF"/>
            </a:solidFill>
            <a:round/>
            <a:headEnd type="triangle" w="med" len="med"/>
            <a:tailEnd/>
          </a:ln>
        </p:spPr>
        <p:txBody>
          <a:bodyPr wrap="none" anchor="ctr"/>
          <a:lstStyle/>
          <a:p>
            <a:endParaRPr lang="en-US"/>
          </a:p>
        </p:txBody>
      </p:sp>
      <p:sp>
        <p:nvSpPr>
          <p:cNvPr id="14344" name="Text Box 8"/>
          <p:cNvSpPr txBox="1">
            <a:spLocks noChangeArrowheads="1"/>
          </p:cNvSpPr>
          <p:nvPr/>
        </p:nvSpPr>
        <p:spPr bwMode="auto">
          <a:xfrm>
            <a:off x="8137525" y="3375025"/>
            <a:ext cx="576263" cy="338138"/>
          </a:xfrm>
          <a:prstGeom prst="rect">
            <a:avLst/>
          </a:prstGeom>
          <a:noFill/>
          <a:ln w="9525">
            <a:noFill/>
            <a:miter lim="800000"/>
            <a:headEnd/>
            <a:tailEnd/>
          </a:ln>
        </p:spPr>
        <p:txBody>
          <a:bodyPr wrap="none">
            <a:spAutoFit/>
          </a:bodyPr>
          <a:lstStyle/>
          <a:p>
            <a:r>
              <a:rPr lang="en-US" sz="1600"/>
              <a:t>Form</a:t>
            </a:r>
            <a:endParaRPr lang="en-US" sz="2800"/>
          </a:p>
        </p:txBody>
      </p:sp>
      <p:sp>
        <p:nvSpPr>
          <p:cNvPr id="14345" name="Line 9"/>
          <p:cNvSpPr>
            <a:spLocks noChangeShapeType="1"/>
          </p:cNvSpPr>
          <p:nvPr/>
        </p:nvSpPr>
        <p:spPr bwMode="auto">
          <a:xfrm>
            <a:off x="6553200" y="4114800"/>
            <a:ext cx="1600200" cy="76200"/>
          </a:xfrm>
          <a:prstGeom prst="line">
            <a:avLst/>
          </a:prstGeom>
          <a:noFill/>
          <a:ln w="9525">
            <a:solidFill>
              <a:srgbClr val="66CCFF"/>
            </a:solidFill>
            <a:round/>
            <a:headEnd type="triangle" w="med" len="med"/>
            <a:tailEnd/>
          </a:ln>
        </p:spPr>
        <p:txBody>
          <a:bodyPr wrap="none" anchor="ctr"/>
          <a:lstStyle/>
          <a:p>
            <a:endParaRPr lang="en-US"/>
          </a:p>
        </p:txBody>
      </p:sp>
      <p:sp>
        <p:nvSpPr>
          <p:cNvPr id="14346" name="Line 10"/>
          <p:cNvSpPr>
            <a:spLocks noChangeShapeType="1"/>
          </p:cNvSpPr>
          <p:nvPr/>
        </p:nvSpPr>
        <p:spPr bwMode="auto">
          <a:xfrm flipV="1">
            <a:off x="6477000" y="4191000"/>
            <a:ext cx="1676400" cy="228600"/>
          </a:xfrm>
          <a:prstGeom prst="line">
            <a:avLst/>
          </a:prstGeom>
          <a:noFill/>
          <a:ln w="9525">
            <a:solidFill>
              <a:srgbClr val="66CCFF"/>
            </a:solidFill>
            <a:round/>
            <a:headEnd type="triangle" w="med" len="med"/>
            <a:tailEnd/>
          </a:ln>
        </p:spPr>
        <p:txBody>
          <a:bodyPr wrap="none" anchor="ctr"/>
          <a:lstStyle/>
          <a:p>
            <a:endParaRPr lang="en-US"/>
          </a:p>
        </p:txBody>
      </p:sp>
      <p:sp>
        <p:nvSpPr>
          <p:cNvPr id="14347" name="Line 12"/>
          <p:cNvSpPr>
            <a:spLocks noChangeShapeType="1"/>
          </p:cNvSpPr>
          <p:nvPr/>
        </p:nvSpPr>
        <p:spPr bwMode="auto">
          <a:xfrm flipV="1">
            <a:off x="6553200" y="4191000"/>
            <a:ext cx="1600200" cy="76200"/>
          </a:xfrm>
          <a:prstGeom prst="line">
            <a:avLst/>
          </a:prstGeom>
          <a:noFill/>
          <a:ln w="9525">
            <a:solidFill>
              <a:srgbClr val="66CCFF"/>
            </a:solidFill>
            <a:round/>
            <a:headEnd type="triangle" w="med" len="med"/>
            <a:tailEnd/>
          </a:ln>
        </p:spPr>
        <p:txBody>
          <a:bodyPr wrap="none" anchor="ctr"/>
          <a:lstStyle/>
          <a:p>
            <a:endParaRPr lang="en-US"/>
          </a:p>
        </p:txBody>
      </p:sp>
      <p:sp>
        <p:nvSpPr>
          <p:cNvPr id="14348" name="Text Box 13"/>
          <p:cNvSpPr txBox="1">
            <a:spLocks noChangeArrowheads="1"/>
          </p:cNvSpPr>
          <p:nvPr/>
        </p:nvSpPr>
        <p:spPr bwMode="auto">
          <a:xfrm>
            <a:off x="8229600" y="4038600"/>
            <a:ext cx="993775" cy="304800"/>
          </a:xfrm>
          <a:prstGeom prst="rect">
            <a:avLst/>
          </a:prstGeom>
          <a:noFill/>
          <a:ln w="9525">
            <a:noFill/>
            <a:miter lim="800000"/>
            <a:headEnd/>
            <a:tailEnd/>
          </a:ln>
        </p:spPr>
        <p:txBody>
          <a:bodyPr wrap="none">
            <a:spAutoFit/>
          </a:bodyPr>
          <a:lstStyle/>
          <a:p>
            <a:r>
              <a:rPr lang="en-US" sz="1400"/>
              <a:t>Orientation</a:t>
            </a:r>
            <a:endParaRPr lang="en-US"/>
          </a:p>
        </p:txBody>
      </p:sp>
      <p:sp>
        <p:nvSpPr>
          <p:cNvPr id="14349" name="Line 14"/>
          <p:cNvSpPr>
            <a:spLocks noChangeShapeType="1"/>
          </p:cNvSpPr>
          <p:nvPr/>
        </p:nvSpPr>
        <p:spPr bwMode="auto">
          <a:xfrm>
            <a:off x="6477000" y="4572000"/>
            <a:ext cx="1447800" cy="152400"/>
          </a:xfrm>
          <a:prstGeom prst="line">
            <a:avLst/>
          </a:prstGeom>
          <a:noFill/>
          <a:ln w="9525">
            <a:solidFill>
              <a:srgbClr val="66CCFF"/>
            </a:solidFill>
            <a:round/>
            <a:headEnd type="triangle" w="med" len="med"/>
            <a:tailEnd/>
          </a:ln>
        </p:spPr>
        <p:txBody>
          <a:bodyPr wrap="none" anchor="ctr"/>
          <a:lstStyle/>
          <a:p>
            <a:endParaRPr lang="en-US"/>
          </a:p>
        </p:txBody>
      </p:sp>
      <p:sp>
        <p:nvSpPr>
          <p:cNvPr id="14350" name="Line 15"/>
          <p:cNvSpPr>
            <a:spLocks noChangeShapeType="1"/>
          </p:cNvSpPr>
          <p:nvPr/>
        </p:nvSpPr>
        <p:spPr bwMode="auto">
          <a:xfrm flipV="1">
            <a:off x="6400800" y="4724400"/>
            <a:ext cx="1524000" cy="152400"/>
          </a:xfrm>
          <a:prstGeom prst="line">
            <a:avLst/>
          </a:prstGeom>
          <a:noFill/>
          <a:ln w="9525">
            <a:solidFill>
              <a:srgbClr val="66CCFF"/>
            </a:solidFill>
            <a:round/>
            <a:headEnd type="triangle" w="med" len="med"/>
            <a:tailEnd/>
          </a:ln>
        </p:spPr>
        <p:txBody>
          <a:bodyPr wrap="none" anchor="ctr"/>
          <a:lstStyle/>
          <a:p>
            <a:endParaRPr lang="en-US"/>
          </a:p>
        </p:txBody>
      </p:sp>
      <p:sp>
        <p:nvSpPr>
          <p:cNvPr id="14351" name="Line 16"/>
          <p:cNvSpPr>
            <a:spLocks noChangeShapeType="1"/>
          </p:cNvSpPr>
          <p:nvPr/>
        </p:nvSpPr>
        <p:spPr bwMode="auto">
          <a:xfrm flipV="1">
            <a:off x="6477000" y="4724400"/>
            <a:ext cx="1447800" cy="0"/>
          </a:xfrm>
          <a:prstGeom prst="line">
            <a:avLst/>
          </a:prstGeom>
          <a:noFill/>
          <a:ln w="9525">
            <a:solidFill>
              <a:srgbClr val="66CCFF"/>
            </a:solidFill>
            <a:round/>
            <a:headEnd type="triangle" w="med" len="med"/>
            <a:tailEnd/>
          </a:ln>
        </p:spPr>
        <p:txBody>
          <a:bodyPr wrap="none" anchor="ctr"/>
          <a:lstStyle/>
          <a:p>
            <a:endParaRPr lang="en-US"/>
          </a:p>
        </p:txBody>
      </p:sp>
      <p:sp>
        <p:nvSpPr>
          <p:cNvPr id="14352" name="Text Box 17"/>
          <p:cNvSpPr txBox="1">
            <a:spLocks noChangeArrowheads="1"/>
          </p:cNvSpPr>
          <p:nvPr/>
        </p:nvSpPr>
        <p:spPr bwMode="auto">
          <a:xfrm>
            <a:off x="8001000" y="4572000"/>
            <a:ext cx="781050" cy="338138"/>
          </a:xfrm>
          <a:prstGeom prst="rect">
            <a:avLst/>
          </a:prstGeom>
          <a:noFill/>
          <a:ln w="9525">
            <a:noFill/>
            <a:miter lim="800000"/>
            <a:headEnd/>
            <a:tailEnd/>
          </a:ln>
        </p:spPr>
        <p:txBody>
          <a:bodyPr wrap="none">
            <a:spAutoFit/>
          </a:bodyPr>
          <a:lstStyle/>
          <a:p>
            <a:r>
              <a:rPr lang="en-US" sz="1600"/>
              <a:t>Position</a:t>
            </a:r>
            <a:endParaRPr lang="en-US" sz="2800"/>
          </a:p>
        </p:txBody>
      </p:sp>
      <p:sp>
        <p:nvSpPr>
          <p:cNvPr id="17" name="Slide Number Placeholder 16"/>
          <p:cNvSpPr>
            <a:spLocks noGrp="1"/>
          </p:cNvSpPr>
          <p:nvPr>
            <p:ph type="sldNum" sz="quarter" idx="12"/>
          </p:nvPr>
        </p:nvSpPr>
        <p:spPr/>
        <p:txBody>
          <a:bodyPr/>
          <a:lstStyle/>
          <a:p>
            <a:pPr>
              <a:defRPr/>
            </a:pPr>
            <a:fld id="{22060F6D-768E-4BC4-80EC-04979E717CAD}" type="slidenum">
              <a:rPr lang="ar-SA"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s design template">
  <a:themeElements>
    <a:clrScheme name="Pla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lans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la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1809</Words>
  <Application>Microsoft Office PowerPoint</Application>
  <PresentationFormat>On-screen Show (4:3)</PresentationFormat>
  <Paragraphs>269</Paragraphs>
  <Slides>36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Plans design template</vt:lpstr>
      <vt:lpstr>Bitmap Image</vt:lpstr>
      <vt:lpstr>Fits and Tolerances</vt:lpstr>
      <vt:lpstr>Lecture Objectives</vt:lpstr>
      <vt:lpstr>Tolerance</vt:lpstr>
      <vt:lpstr>Direct limits and tolerance values</vt:lpstr>
      <vt:lpstr>Direct limits and tolerance values – Plus and Minus Dimensions</vt:lpstr>
      <vt:lpstr>Geometric Tolerance System</vt:lpstr>
      <vt:lpstr>ANSI Y14.5-1994 Standard</vt:lpstr>
      <vt:lpstr>Overview of Geometric Tolerances</vt:lpstr>
      <vt:lpstr>Symbols for Geometric Tolerances</vt:lpstr>
      <vt:lpstr>Feature Control Frame</vt:lpstr>
      <vt:lpstr>Tolerance Specifications in Title Block</vt:lpstr>
      <vt:lpstr>Notes referring to specific conditions</vt:lpstr>
      <vt:lpstr>Important Terms – single part</vt:lpstr>
      <vt:lpstr>Important Terms – single part</vt:lpstr>
      <vt:lpstr>Important Terms – Multiple Parts</vt:lpstr>
      <vt:lpstr>Material Conditions</vt:lpstr>
      <vt:lpstr>Holes and Tolerancing Shafts</vt:lpstr>
      <vt:lpstr>Fitting Multiple Parts</vt:lpstr>
      <vt:lpstr>Fitting Multiple Parts</vt:lpstr>
      <vt:lpstr>Shaft and Hole Fits</vt:lpstr>
      <vt:lpstr>Shaft and Hole Fits</vt:lpstr>
      <vt:lpstr>Standard Precision Fits: English Units</vt:lpstr>
      <vt:lpstr>Basic Hole System or Hole Basis</vt:lpstr>
      <vt:lpstr>Basic Hole System</vt:lpstr>
      <vt:lpstr>Basic Hole System – Example</vt:lpstr>
      <vt:lpstr>Metric Limits and Fits</vt:lpstr>
      <vt:lpstr>Metric Preferred Hole Basis System of Fits</vt:lpstr>
      <vt:lpstr>Slide 28</vt:lpstr>
      <vt:lpstr>Slide 29</vt:lpstr>
      <vt:lpstr>Slide 30</vt:lpstr>
      <vt:lpstr>Slide 31</vt:lpstr>
      <vt:lpstr>Slide 32</vt:lpstr>
      <vt:lpstr>Slide 33</vt:lpstr>
      <vt:lpstr>Slide 34</vt:lpstr>
      <vt:lpstr>Slide 35</vt:lpstr>
      <vt:lpstr>Metric Tolerance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 and Tolerance  </dc:title>
  <dc:creator>home</dc:creator>
  <cp:lastModifiedBy>home</cp:lastModifiedBy>
  <cp:revision>23</cp:revision>
  <dcterms:created xsi:type="dcterms:W3CDTF">2010-02-14T09:02:20Z</dcterms:created>
  <dcterms:modified xsi:type="dcterms:W3CDTF">2010-04-20T03:49:05Z</dcterms:modified>
</cp:coreProperties>
</file>